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2"/>
  </p:notesMasterIdLst>
  <p:sldIdLst>
    <p:sldId id="256" r:id="rId4"/>
    <p:sldId id="260" r:id="rId5"/>
    <p:sldId id="268" r:id="rId6"/>
    <p:sldId id="283" r:id="rId7"/>
    <p:sldId id="267" r:id="rId8"/>
    <p:sldId id="271" r:id="rId9"/>
    <p:sldId id="272" r:id="rId10"/>
    <p:sldId id="281" r:id="rId11"/>
    <p:sldId id="277" r:id="rId12"/>
    <p:sldId id="282" r:id="rId13"/>
    <p:sldId id="284" r:id="rId14"/>
    <p:sldId id="303" r:id="rId15"/>
    <p:sldId id="285" r:id="rId16"/>
    <p:sldId id="276" r:id="rId17"/>
    <p:sldId id="269" r:id="rId18"/>
    <p:sldId id="266" r:id="rId19"/>
    <p:sldId id="288" r:id="rId20"/>
    <p:sldId id="292" r:id="rId21"/>
    <p:sldId id="295" r:id="rId22"/>
    <p:sldId id="287" r:id="rId23"/>
    <p:sldId id="296" r:id="rId24"/>
    <p:sldId id="298" r:id="rId25"/>
    <p:sldId id="304" r:id="rId26"/>
    <p:sldId id="305" r:id="rId27"/>
    <p:sldId id="306" r:id="rId28"/>
    <p:sldId id="307" r:id="rId29"/>
    <p:sldId id="308" r:id="rId30"/>
    <p:sldId id="309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9" autoAdjust="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AFB93-991C-4CB2-9229-FC93A3359ACF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46E47-D5B7-45C0-B241-72CC84B0A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07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use cases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46E47-D5B7-45C0-B241-72CC84B0AA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1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use cases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46E47-D5B7-45C0-B241-72CC84B0AA8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1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ltGray"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2224088" y="2546350"/>
            <a:ext cx="6678612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42803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2217738" y="3703638"/>
            <a:ext cx="6675437" cy="1752600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394" y="301625"/>
            <a:ext cx="4975494" cy="8477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301625"/>
            <a:ext cx="2146300" cy="60436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8463" y="301625"/>
            <a:ext cx="6291262" cy="60436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4813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10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2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52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80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8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3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57" y="301625"/>
            <a:ext cx="8536831" cy="847725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5496" y="6536377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Maxime Lefrançois, Antoine Zimmermann -  </a:t>
            </a:r>
            <a:r>
              <a:rPr lang="en-US" sz="1200" b="0" dirty="0" smtClean="0">
                <a:solidFill>
                  <a:schemeClr val="bg1">
                    <a:lumMod val="50000"/>
                  </a:schemeClr>
                </a:solidFill>
              </a:rPr>
              <a:t>Supporting Arbitrary Custom Datatypes in RDF and </a:t>
            </a:r>
            <a:r>
              <a:rPr lang="fr-FR" sz="1200" b="0" dirty="0" smtClean="0">
                <a:solidFill>
                  <a:schemeClr val="bg1">
                    <a:lumMod val="50000"/>
                  </a:schemeClr>
                </a:solidFill>
              </a:rPr>
              <a:t>SPARQL</a:t>
            </a:r>
            <a:endParaRPr lang="fr-FR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96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85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49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30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548680"/>
            <a:ext cx="8280920" cy="1181993"/>
          </a:xfrm>
        </p:spPr>
        <p:txBody>
          <a:bodyPr wrap="square" anchor="b" anchorCtr="0">
            <a:noAutofit/>
          </a:bodyPr>
          <a:lstStyle>
            <a:lvl1pPr algn="l">
              <a:defRPr sz="3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of your presentation </a:t>
            </a:r>
            <a:br>
              <a:rPr lang="en-US" dirty="0" smtClean="0"/>
            </a:br>
            <a:r>
              <a:rPr lang="de-DE" dirty="0" smtClean="0"/>
              <a:t>(Arial bold 34 pts)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1844824"/>
            <a:ext cx="7272808" cy="86409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Event/Occasion, date (Arial regular 20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 </a:t>
            </a:r>
          </a:p>
          <a:p>
            <a:r>
              <a:rPr lang="en-GB" noProof="0" dirty="0" smtClean="0"/>
              <a:t>Name of the speaker (Arial regular 20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3756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144000"/>
            <a:ext cx="6228000" cy="828000"/>
          </a:xfrm>
        </p:spPr>
        <p:txBody>
          <a:bodyPr/>
          <a:lstStyle>
            <a:lvl1pPr>
              <a:defRPr>
                <a:solidFill>
                  <a:srgbClr val="00A651"/>
                </a:solidFill>
              </a:defRPr>
            </a:lvl1pPr>
          </a:lstStyle>
          <a:p>
            <a:r>
              <a:rPr lang="en-GB" noProof="0" dirty="0" smtClean="0"/>
              <a:t>Title of your slide (Arial bold 24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br>
              <a:rPr lang="en-GB" noProof="0" dirty="0" smtClean="0"/>
            </a:br>
            <a:r>
              <a:rPr lang="en-GB" noProof="0" dirty="0" smtClean="0"/>
              <a:t>Subtitle - if applicable - (Arial bold 24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000" y="1332000"/>
            <a:ext cx="8352472" cy="50400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 smtClean="0"/>
              <a:t>Click to edit Master text styles (22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0"/>
            <a:endParaRPr lang="en-GB" noProof="0" dirty="0" smtClean="0"/>
          </a:p>
          <a:p>
            <a:pPr lvl="0"/>
            <a:r>
              <a:rPr lang="en-GB" noProof="0" dirty="0" smtClean="0"/>
              <a:t>Click to edit Master text styles (22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Second level (20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2"/>
            <a:r>
              <a:rPr lang="en-GB" noProof="0" dirty="0" smtClean="0"/>
              <a:t>Third level (18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3"/>
            <a:r>
              <a:rPr lang="en-GB" noProof="0" dirty="0" smtClean="0"/>
              <a:t>Fourth level (16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4"/>
            <a:r>
              <a:rPr lang="en-GB" noProof="0" dirty="0" smtClean="0"/>
              <a:t>Fifth level (16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38452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8000" y="1332000"/>
            <a:ext cx="8352472" cy="5040000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Title of your slide (Arial bold 24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br>
              <a:rPr lang="en-GB" noProof="0" dirty="0" smtClean="0"/>
            </a:br>
            <a:r>
              <a:rPr lang="en-GB" noProof="0" dirty="0" smtClean="0"/>
              <a:t>Subtitle - if applicable - (Arial bold 22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85378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Example of a chart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000" y="1332000"/>
            <a:ext cx="8352000" cy="5040000"/>
          </a:xfrm>
        </p:spPr>
        <p:txBody>
          <a:bodyPr>
            <a:noAutofit/>
          </a:bodyPr>
          <a:lstStyle>
            <a:lvl1pPr marL="0" indent="0">
              <a:buNone/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0155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404664"/>
            <a:ext cx="828092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 of your separator slide </a:t>
            </a:r>
            <a:br>
              <a:rPr lang="en-GB" noProof="0" dirty="0" smtClean="0"/>
            </a:br>
            <a:r>
              <a:rPr lang="en-GB" noProof="0" dirty="0" smtClean="0"/>
              <a:t>(Arial bold 28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33664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404664"/>
            <a:ext cx="828092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 of your separator slide </a:t>
            </a:r>
            <a:br>
              <a:rPr lang="en-GB" noProof="0" dirty="0" smtClean="0"/>
            </a:br>
            <a:r>
              <a:rPr lang="en-GB" noProof="0" dirty="0" smtClean="0"/>
              <a:t>(Arial bold 28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265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404664"/>
            <a:ext cx="828092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 of your separator slide </a:t>
            </a:r>
            <a:br>
              <a:rPr lang="en-GB" noProof="0" dirty="0" smtClean="0"/>
            </a:br>
            <a:r>
              <a:rPr lang="en-GB" noProof="0" dirty="0" smtClean="0"/>
              <a:t>(Arial bold 28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7533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404664"/>
            <a:ext cx="828092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 of your separator slide </a:t>
            </a:r>
            <a:br>
              <a:rPr lang="en-GB" noProof="0" dirty="0" smtClean="0"/>
            </a:br>
            <a:r>
              <a:rPr lang="en-GB" noProof="0" dirty="0" smtClean="0"/>
              <a:t>(Arial bold 28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85741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404664"/>
            <a:ext cx="828092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 of your separator slide </a:t>
            </a:r>
            <a:br>
              <a:rPr lang="en-GB" noProof="0" dirty="0" smtClean="0"/>
            </a:br>
            <a:r>
              <a:rPr lang="en-GB" noProof="0" dirty="0" smtClean="0"/>
              <a:t>(Arial bold 28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14735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6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404664"/>
            <a:ext cx="828092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 of your separator slide </a:t>
            </a:r>
            <a:br>
              <a:rPr lang="en-GB" noProof="0" dirty="0" smtClean="0"/>
            </a:br>
            <a:r>
              <a:rPr lang="en-GB" noProof="0" dirty="0" smtClean="0"/>
              <a:t>(Arial bold 28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53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442" y="301625"/>
            <a:ext cx="4757445" cy="8477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225" y="1536700"/>
            <a:ext cx="4216400" cy="4808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536700"/>
            <a:ext cx="4216400" cy="4808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003" y="301625"/>
            <a:ext cx="4848885" cy="8477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nl-NL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617" name="Rectangle 7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3225" y="1536700"/>
            <a:ext cx="85852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 smtClean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98463" y="301625"/>
            <a:ext cx="6321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GB" smtClean="0"/>
          </a:p>
        </p:txBody>
      </p:sp>
      <p:sp>
        <p:nvSpPr>
          <p:cNvPr id="420613" name="Rectangle 773"/>
          <p:cNvSpPr>
            <a:spLocks noChangeArrowheads="1"/>
          </p:cNvSpPr>
          <p:nvPr/>
        </p:nvSpPr>
        <p:spPr bwMode="auto">
          <a:xfrm>
            <a:off x="404813" y="963613"/>
            <a:ext cx="631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300">
                <a:solidFill>
                  <a:schemeClr val="hlink"/>
                </a:solidFill>
              </a:rPr>
              <a:t>• • • • • • • • • • • • • • • • • • • • • • • • • • • • • • • • • • • • • • • • • • • • • • • • • • • • • • • • • • •</a:t>
            </a:r>
            <a:r>
              <a:rPr lang="en-GB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420614" name="Text Box 774"/>
          <p:cNvSpPr txBox="1">
            <a:spLocks noChangeArrowheads="1"/>
          </p:cNvSpPr>
          <p:nvPr/>
        </p:nvSpPr>
        <p:spPr bwMode="auto">
          <a:xfrm>
            <a:off x="7942263" y="6588125"/>
            <a:ext cx="12017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/>
            <a:r>
              <a:rPr lang="en-GB" sz="800" dirty="0" smtClean="0">
                <a:solidFill>
                  <a:srgbClr val="969696"/>
                </a:solidFill>
              </a:rPr>
              <a:t>14/04/2016 -  </a:t>
            </a:r>
            <a:fld id="{B5D6819E-2BB9-42BD-8C27-2B2FF08F3B5E}" type="slidenum">
              <a:rPr lang="en-GB" sz="800">
                <a:solidFill>
                  <a:srgbClr val="969696"/>
                </a:solidFill>
              </a:rPr>
              <a:pPr algn="r"/>
              <a:t>‹N°›</a:t>
            </a:fld>
            <a:endParaRPr lang="en-GB" sz="800" dirty="0">
              <a:solidFill>
                <a:srgbClr val="9696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27/01/2017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83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44000"/>
            <a:ext cx="6228000" cy="8280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 of your slide (Arial bold 24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Subtitle - if applicable - (Arial bold 24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332000"/>
            <a:ext cx="8352150" cy="50400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 smtClean="0"/>
              <a:t>Click to edit Master text styles (22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0"/>
            <a:endParaRPr lang="en-GB" noProof="0" dirty="0" smtClean="0"/>
          </a:p>
          <a:p>
            <a:pPr lvl="0"/>
            <a:r>
              <a:rPr lang="en-GB" noProof="0" dirty="0" smtClean="0"/>
              <a:t>Click to edit Master text styles (22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Second level (20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2"/>
            <a:r>
              <a:rPr lang="en-GB" noProof="0" dirty="0" smtClean="0"/>
              <a:t>Third level (18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3"/>
            <a:r>
              <a:rPr lang="en-GB" noProof="0" dirty="0" smtClean="0"/>
              <a:t>Fourth level (16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4"/>
            <a:r>
              <a:rPr lang="en-GB" noProof="0" dirty="0" smtClean="0"/>
              <a:t>Fifth level (16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  <p:sp>
        <p:nvSpPr>
          <p:cNvPr id="9" name="Text Box 774"/>
          <p:cNvSpPr txBox="1">
            <a:spLocks noChangeArrowheads="1"/>
          </p:cNvSpPr>
          <p:nvPr/>
        </p:nvSpPr>
        <p:spPr bwMode="auto">
          <a:xfrm>
            <a:off x="7812360" y="6525344"/>
            <a:ext cx="12017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B5D6819E-2BB9-42BD-8C27-2B2FF08F3B5E}" type="slidenum">
              <a:rPr lang="en-GB" sz="800" smtClean="0">
                <a:solidFill>
                  <a:srgbClr val="004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GB" sz="800" dirty="0">
              <a:solidFill>
                <a:srgbClr val="004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5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rgbClr val="00A65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200" marR="0" indent="-4572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5475" indent="-265113" algn="l" defTabSz="914400" rtl="0" eaLnBrk="1" latinLnBrk="0" hangingPunct="1">
        <a:spcBef>
          <a:spcPct val="20000"/>
        </a:spcBef>
        <a:buFont typeface="Arial" panose="020B0604020202020204" pitchFamily="34" charset="0"/>
        <a:buChar char="­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8525" indent="-2730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3638" indent="-265113" algn="l" defTabSz="914400" rtl="0" eaLnBrk="1" latinLnBrk="0" hangingPunct="1">
        <a:spcBef>
          <a:spcPct val="20000"/>
        </a:spcBef>
        <a:buFont typeface="Arial" pitchFamily="34" charset="0"/>
        <a:buChar char="­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24000" indent="-360363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3id.org/lindt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3id.org/lind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thesmartenergy/jena" TargetMode="External"/><Relationship Id="rId2" Type="http://schemas.openxmlformats.org/officeDocument/2006/relationships/hyperlink" Target="http://w3id.org/lindt/custom_datatypes#lengt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datatype/centimetre" TargetMode="External"/><Relationship Id="rId2" Type="http://schemas.openxmlformats.org/officeDocument/2006/relationships/hyperlink" Target="http://dbpedia.org/datatype/millimet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bpedia.org/datatype/kilometre" TargetMode="External"/><Relationship Id="rId4" Type="http://schemas.openxmlformats.org/officeDocument/2006/relationships/hyperlink" Target="http://dbpedia.org/datatype/metr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3id.org/lind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987" y="1988840"/>
            <a:ext cx="8579172" cy="1026666"/>
          </a:xfrm>
        </p:spPr>
        <p:txBody>
          <a:bodyPr anchor="t"/>
          <a:lstStyle/>
          <a:p>
            <a:pPr algn="ctr"/>
            <a:r>
              <a:rPr lang="fr-FR" sz="2800" b="0" dirty="0"/>
              <a:t>Support uniforme de types de données </a:t>
            </a:r>
            <a:r>
              <a:rPr lang="fr-FR" sz="2800" b="0" dirty="0" smtClean="0"/>
              <a:t>personnalisés dans </a:t>
            </a:r>
            <a:r>
              <a:rPr lang="fr-FR" sz="2800" b="0" dirty="0"/>
              <a:t>RDF et SPARQL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8856984" cy="720080"/>
          </a:xfrm>
        </p:spPr>
        <p:txBody>
          <a:bodyPr/>
          <a:lstStyle/>
          <a:p>
            <a:r>
              <a:rPr lang="fr-FR" sz="2000" dirty="0" smtClean="0"/>
              <a:t>Maxime Lefrançois, Antoine Zimmermann</a:t>
            </a:r>
          </a:p>
          <a:p>
            <a:r>
              <a:rPr lang="fr-FR" dirty="0" err="1"/>
              <a:t>Univ</a:t>
            </a:r>
            <a:r>
              <a:rPr lang="fr-FR" dirty="0"/>
              <a:t> Lyon, MINES Saint-Étienne, CNRS, Laboratoire Hubert Curien UMR </a:t>
            </a:r>
            <a:r>
              <a:rPr lang="fr-FR" dirty="0" smtClean="0"/>
              <a:t>5516, F-42023 </a:t>
            </a:r>
            <a:r>
              <a:rPr lang="fr-FR" dirty="0"/>
              <a:t>Saint-Étienne, France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9221" y="5446965"/>
            <a:ext cx="655727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i="1" dirty="0"/>
              <a:t>Faciliter l’accès aux formalismes et outils du Web Sémantique pour les entreprises, services Web, et objets contraints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1835697" y="5583333"/>
            <a:ext cx="655781" cy="3735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8976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Reconnaissance à la volée de </a:t>
            </a:r>
            <a:r>
              <a:rPr lang="fr-FR" dirty="0" smtClean="0"/>
              <a:t>nouveaux types de données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Besoin d’un accord entre l’éditeur du type de données</a:t>
            </a:r>
            <a:r>
              <a:rPr lang="fr-FR" dirty="0" smtClean="0">
                <a:latin typeface="Calibri" panose="020F0502020204030204" pitchFamily="34" charset="0"/>
              </a:rPr>
              <a:t/>
            </a:r>
            <a:br>
              <a:rPr lang="fr-FR" dirty="0" smtClean="0">
                <a:latin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</a:rPr>
              <a:t>et le moteur RDF/SPARQL</a:t>
            </a:r>
            <a:endParaRPr lang="fr-FR" dirty="0" smtClean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Un registre centralisé de types de données ?</a:t>
            </a: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Ou bien on se base sur les principes du web des données liées </a:t>
            </a:r>
            <a:br>
              <a:rPr lang="fr-FR" dirty="0" smtClean="0">
                <a:latin typeface="Calibri" panose="020F0502020204030204" pitchFamily="34" charset="0"/>
              </a:rPr>
            </a:br>
            <a:r>
              <a:rPr lang="fr-FR" sz="1800" i="1" dirty="0" smtClean="0">
                <a:latin typeface="Calibri" panose="020F0502020204030204" pitchFamily="34" charset="0"/>
              </a:rPr>
              <a:t>comme le suggère la REC RDF </a:t>
            </a:r>
            <a:r>
              <a:rPr lang="fr-FR" sz="1800" i="1" dirty="0">
                <a:latin typeface="Calibri" panose="020F0502020204030204" pitchFamily="34" charset="0"/>
              </a:rPr>
              <a:t>1.1 </a:t>
            </a:r>
            <a:r>
              <a:rPr lang="fr-FR" sz="1800" i="1" dirty="0" err="1" smtClean="0">
                <a:latin typeface="Calibri" panose="020F0502020204030204" pitchFamily="34" charset="0"/>
              </a:rPr>
              <a:t>semantics</a:t>
            </a:r>
            <a:endParaRPr lang="fr-FR" dirty="0" smtClean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5839" y="4150821"/>
            <a:ext cx="7844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>
                <a:latin typeface="Calibri" panose="020F0502020204030204" pitchFamily="34" charset="0"/>
              </a:rPr>
              <a:t>utiliser des IRI HTTP pour identifier les </a:t>
            </a:r>
            <a:r>
              <a:rPr lang="fr-FR" dirty="0" smtClean="0">
                <a:latin typeface="Calibri" panose="020F0502020204030204" pitchFamily="34" charset="0"/>
              </a:rPr>
              <a:t>types de données</a:t>
            </a:r>
            <a:endParaRPr lang="fr-FR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latin typeface="Calibri" panose="020F0502020204030204" pitchFamily="34" charset="0"/>
              </a:rPr>
              <a:t>Lorsque quelqu’un cherche cette IRI</a:t>
            </a:r>
            <a:r>
              <a:rPr lang="fr-FR" dirty="0" smtClean="0">
                <a:latin typeface="Calibri" panose="020F0502020204030204" pitchFamily="34" charset="0"/>
              </a:rPr>
              <a:t>, </a:t>
            </a:r>
            <a:r>
              <a:rPr lang="fr-FR" dirty="0" smtClean="0">
                <a:latin typeface="Calibri" panose="020F0502020204030204" pitchFamily="34" charset="0"/>
              </a:rPr>
              <a:t>faire en sorte qu’il récupère la définition </a:t>
            </a:r>
            <a:br>
              <a:rPr lang="fr-FR" dirty="0" smtClean="0">
                <a:latin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</a:rPr>
              <a:t>du type de données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335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définition du type de données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Pas besoin de définir l’ensemble des valeurs</a:t>
            </a:r>
            <a:endParaRPr lang="fr-FR" dirty="0" smtClean="0">
              <a:latin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Seulement </a:t>
            </a:r>
            <a:r>
              <a:rPr lang="fr-FR" dirty="0" smtClean="0">
                <a:latin typeface="Calibri" panose="020F0502020204030204" pitchFamily="34" charset="0"/>
              </a:rPr>
              <a:t>besoin de mécanismes pour vérifier la bonne-forme</a:t>
            </a:r>
            <a:r>
              <a:rPr lang="fr-FR" dirty="0" smtClean="0">
                <a:latin typeface="Calibri" panose="020F0502020204030204" pitchFamily="34" charset="0"/>
              </a:rPr>
              <a:t>, l’égalité, la comparaison</a:t>
            </a:r>
            <a:endParaRPr lang="fr-FR" dirty="0" smtClean="0">
              <a:latin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Module spécifique à un moteur</a:t>
            </a: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Des fonctions accessibles sur un service web</a:t>
            </a: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err="1">
                <a:latin typeface="Calibri" panose="020F0502020204030204" pitchFamily="34" charset="0"/>
              </a:rPr>
              <a:t>Functions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defined</a:t>
            </a:r>
            <a:r>
              <a:rPr lang="fr-FR" dirty="0">
                <a:latin typeface="Calibri" panose="020F0502020204030204" pitchFamily="34" charset="0"/>
              </a:rPr>
              <a:t> in a script</a:t>
            </a:r>
          </a:p>
          <a:p>
            <a:r>
              <a:rPr lang="fr-FR" dirty="0" err="1" smtClean="0">
                <a:latin typeface="Calibri" panose="020F0502020204030204" pitchFamily="34" charset="0"/>
              </a:rPr>
              <a:t>Declarative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vocabulary-based</a:t>
            </a:r>
            <a:r>
              <a:rPr lang="fr-FR" dirty="0" smtClean="0">
                <a:latin typeface="Calibri" panose="020F0502020204030204" pitchFamily="34" charset="0"/>
              </a:rPr>
              <a:t> description</a:t>
            </a:r>
          </a:p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6" name="Flèche droite 5"/>
          <p:cNvSpPr/>
          <p:nvPr/>
        </p:nvSpPr>
        <p:spPr bwMode="auto">
          <a:xfrm>
            <a:off x="129160" y="3573016"/>
            <a:ext cx="611560" cy="360040"/>
          </a:xfrm>
          <a:prstGeom prst="rightArrow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153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définition du type de données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Pas besoin de définir l’ensemble des valeurs</a:t>
            </a:r>
            <a:endParaRPr lang="fr-FR" dirty="0" smtClean="0">
              <a:latin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Seulement </a:t>
            </a:r>
            <a:r>
              <a:rPr lang="fr-FR" dirty="0" smtClean="0">
                <a:latin typeface="Calibri" panose="020F0502020204030204" pitchFamily="34" charset="0"/>
              </a:rPr>
              <a:t>besoin de mécanismes pour vérifier la bonne-forme</a:t>
            </a:r>
            <a:r>
              <a:rPr lang="fr-FR" dirty="0" smtClean="0">
                <a:latin typeface="Calibri" panose="020F0502020204030204" pitchFamily="34" charset="0"/>
              </a:rPr>
              <a:t>, l’égalité, la comparaison</a:t>
            </a:r>
            <a:endParaRPr lang="fr-FR" dirty="0" smtClean="0">
              <a:latin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Module spécifique à un moteur</a:t>
            </a: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Des fonctions accessibles sur un service web</a:t>
            </a: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Des fonctions définies dans un script</a:t>
            </a:r>
            <a:endParaRPr lang="fr-FR" dirty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Un graphe RDF qui décrit le type de données avec une ontologie</a:t>
            </a:r>
            <a:endParaRPr lang="fr-FR" dirty="0" smtClean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6" name="Flèche droite 5"/>
          <p:cNvSpPr/>
          <p:nvPr/>
        </p:nvSpPr>
        <p:spPr bwMode="auto">
          <a:xfrm>
            <a:off x="129160" y="3861048"/>
            <a:ext cx="611560" cy="360040"/>
          </a:xfrm>
          <a:prstGeom prst="rightArrow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387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des types de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personnalisés</a:t>
            </a:r>
            <a:r>
              <a:rPr lang="en-US" dirty="0" smtClean="0"/>
              <a:t> </a:t>
            </a:r>
            <a:r>
              <a:rPr lang="en-US" dirty="0" err="1" smtClean="0"/>
              <a:t>arbitrairement</a:t>
            </a:r>
            <a:r>
              <a:rPr lang="en-US" dirty="0" smtClean="0"/>
              <a:t> complexes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99792" y="4437112"/>
            <a:ext cx="29200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2 – 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servir du code exécutable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arré corné 7"/>
          <p:cNvSpPr/>
          <p:nvPr/>
        </p:nvSpPr>
        <p:spPr>
          <a:xfrm flipV="1">
            <a:off x="4067944" y="3624294"/>
            <a:ext cx="885800" cy="812940"/>
          </a:xfrm>
          <a:prstGeom prst="foldedCorner">
            <a:avLst>
              <a:gd name="adj" fmla="val 228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6581" y="1772816"/>
            <a:ext cx="262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i="1" dirty="0" smtClean="0">
                <a:solidFill>
                  <a:srgbClr val="00B050"/>
                </a:solidFill>
                <a:latin typeface="Calibri"/>
              </a:rPr>
              <a:t>&lt;http://ex.org/unit#watt</a:t>
            </a:r>
            <a:r>
              <a:rPr lang="fr-FR" i="1" dirty="0" smtClean="0">
                <a:solidFill>
                  <a:srgbClr val="00B050"/>
                </a:solidFill>
                <a:latin typeface="Calibri"/>
              </a:rPr>
              <a:t>&gt;</a:t>
            </a:r>
            <a:endParaRPr lang="fr-FR" i="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8016" y="5869319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800" i="1" dirty="0" smtClean="0">
                <a:solidFill>
                  <a:prstClr val="black"/>
                </a:solidFill>
                <a:latin typeface="Calibri"/>
              </a:rPr>
              <a:t>L(D)</a:t>
            </a:r>
            <a:endParaRPr lang="fr-FR" sz="18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Connecteur en arc 10"/>
          <p:cNvCxnSpPr>
            <a:stCxn id="9" idx="2"/>
            <a:endCxn id="13" idx="3"/>
          </p:cNvCxnSpPr>
          <p:nvPr/>
        </p:nvCxnSpPr>
        <p:spPr>
          <a:xfrm rot="5400000">
            <a:off x="1968974" y="1612268"/>
            <a:ext cx="1881197" cy="2940956"/>
          </a:xfrm>
          <a:prstGeom prst="curvedConnector2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61107" y="6248345"/>
            <a:ext cx="62998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800" i="1" dirty="0" smtClean="0">
                <a:solidFill>
                  <a:prstClr val="black"/>
                </a:solidFill>
                <a:latin typeface="Calibri"/>
              </a:rPr>
              <a:t>L2V(D)</a:t>
            </a:r>
            <a:endParaRPr lang="fr-FR" sz="18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4" descr="Résultat de recherche d'images pour &quot;images terre interne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7569"/>
            <a:ext cx="9715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en arc 13"/>
          <p:cNvCxnSpPr>
            <a:stCxn id="13" idx="3"/>
            <a:endCxn id="17" idx="1"/>
          </p:cNvCxnSpPr>
          <p:nvPr/>
        </p:nvCxnSpPr>
        <p:spPr>
          <a:xfrm>
            <a:off x="1439094" y="4023345"/>
            <a:ext cx="2633327" cy="12700"/>
          </a:xfrm>
          <a:prstGeom prst="curved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773014" y="5992615"/>
            <a:ext cx="116775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i="1" dirty="0" smtClean="0">
                <a:solidFill>
                  <a:prstClr val="black"/>
                </a:solidFill>
                <a:latin typeface="Calibri"/>
              </a:rPr>
              <a:t>comparaison </a:t>
            </a:r>
            <a:endParaRPr lang="fr-FR" sz="1400" i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i="1" dirty="0" smtClean="0">
                <a:solidFill>
                  <a:prstClr val="black"/>
                </a:solidFill>
                <a:latin typeface="Calibri"/>
              </a:rPr>
              <a:t>&lt;watt&gt; </a:t>
            </a:r>
            <a:r>
              <a:rPr lang="fr-FR" sz="1400" i="1" dirty="0" smtClean="0">
                <a:solidFill>
                  <a:prstClr val="black"/>
                </a:solidFill>
                <a:latin typeface="Calibri"/>
              </a:rPr>
              <a:t>et</a:t>
            </a:r>
            <a:r>
              <a:rPr lang="fr-FR" sz="14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i="1" dirty="0" smtClean="0">
                <a:solidFill>
                  <a:prstClr val="black"/>
                </a:solidFill>
                <a:latin typeface="Calibri"/>
              </a:rPr>
              <a:t>&lt;kW&gt;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4953744" y="4023344"/>
            <a:ext cx="2437344" cy="1117275"/>
          </a:xfrm>
          <a:custGeom>
            <a:avLst/>
            <a:gdLst>
              <a:gd name="connsiteX0" fmla="*/ 0 w 809469"/>
              <a:gd name="connsiteY0" fmla="*/ 0 h 404735"/>
              <a:gd name="connsiteX1" fmla="*/ 644577 w 809469"/>
              <a:gd name="connsiteY1" fmla="*/ 74951 h 404735"/>
              <a:gd name="connsiteX2" fmla="*/ 809469 w 809469"/>
              <a:gd name="connsiteY2" fmla="*/ 404735 h 40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469" h="404735">
                <a:moveTo>
                  <a:pt x="0" y="0"/>
                </a:moveTo>
                <a:cubicBezTo>
                  <a:pt x="254833" y="3747"/>
                  <a:pt x="509666" y="7495"/>
                  <a:pt x="644577" y="74951"/>
                </a:cubicBezTo>
                <a:cubicBezTo>
                  <a:pt x="779489" y="142407"/>
                  <a:pt x="794479" y="273571"/>
                  <a:pt x="809469" y="404735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17" name="Picture 10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21" y="3613741"/>
            <a:ext cx="819207" cy="81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2411760" y="2965594"/>
            <a:ext cx="24672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1 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– utiliser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une IRI HTTP 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64" y="5140620"/>
            <a:ext cx="783848" cy="7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6012160" y="4293096"/>
            <a:ext cx="3084049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3, 4 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fr-FR" i="1" dirty="0" smtClean="0">
                <a:solidFill>
                  <a:prstClr val="black"/>
                </a:solidFill>
                <a:latin typeface="Calibri"/>
              </a:rPr>
              <a:t>ce code implémente un API</a:t>
            </a:r>
            <a:r>
              <a:rPr lang="fr-FR" i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fr-FR" i="1" dirty="0" smtClean="0">
                <a:solidFill>
                  <a:prstClr val="black"/>
                </a:solidFill>
                <a:latin typeface="Calibri"/>
              </a:rPr>
            </a:br>
            <a:r>
              <a:rPr lang="fr-FR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i="1" dirty="0" smtClean="0">
                <a:solidFill>
                  <a:prstClr val="black"/>
                </a:solidFill>
                <a:latin typeface="Calibri"/>
              </a:rPr>
              <a:t>pour traiter les littéraux</a:t>
            </a:r>
            <a:endParaRPr lang="fr-FR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774211" y="1268760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hlinkClick r:id="rId5"/>
              </a:rPr>
              <a:t>http://w3id.org/lindt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787001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Spécification</a:t>
            </a:r>
            <a:endParaRPr lang="fr-F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225" y="2132856"/>
            <a:ext cx="8585200" cy="4212382"/>
          </a:xfrm>
        </p:spPr>
        <p:txBody>
          <a:bodyPr/>
          <a:lstStyle/>
          <a:p>
            <a:r>
              <a:rPr lang="fr-FR" dirty="0" smtClean="0"/>
              <a:t>APIs pour les types de données aux espaces de valeurs disjoints</a:t>
            </a:r>
          </a:p>
          <a:p>
            <a:r>
              <a:rPr lang="fr-FR" dirty="0" smtClean="0"/>
              <a:t>APIs pour les types de données dont les espaces de valeurs s’</a:t>
            </a:r>
            <a:r>
              <a:rPr lang="fr-FR" dirty="0" err="1" smtClean="0"/>
              <a:t>intersectent</a:t>
            </a:r>
            <a:endParaRPr lang="fr-FR" dirty="0" smtClean="0"/>
          </a:p>
          <a:p>
            <a:r>
              <a:rPr lang="fr-FR" dirty="0" smtClean="0"/>
              <a:t>Contraintes de conformité intra- et inter- types de données</a:t>
            </a: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6774211" y="1268760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hlinkClick r:id="rId2"/>
              </a:rPr>
              <a:t>http://w3id.org/lindt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899575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Publication </a:t>
            </a:r>
            <a:r>
              <a:rPr lang="fr-FR" dirty="0" smtClean="0"/>
              <a:t>d’un type de données personnalisé simple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>
                <a:hlinkClick r:id="rId2"/>
              </a:rPr>
              <a:t>http</a:t>
            </a:r>
            <a:r>
              <a:rPr lang="fr-FR" dirty="0" smtClean="0">
                <a:hlinkClick r:id="rId2"/>
              </a:rPr>
              <a:t>://w3id.org/lindt/custom_datatypes#length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r>
              <a:rPr lang="fr-FR" dirty="0" smtClean="0"/>
              <a:t>"</a:t>
            </a:r>
            <a:r>
              <a:rPr lang="fr-FR" dirty="0"/>
              <a:t>1 mile"^^</a:t>
            </a:r>
            <a:r>
              <a:rPr lang="fr-FR" dirty="0" err="1" smtClean="0"/>
              <a:t>cdt:length</a:t>
            </a:r>
            <a:r>
              <a:rPr lang="fr-FR" dirty="0"/>
              <a:t>	</a:t>
            </a:r>
            <a:r>
              <a:rPr lang="fr-FR" dirty="0" smtClean="0"/>
              <a:t>	   "5280 </a:t>
            </a:r>
            <a:r>
              <a:rPr lang="fr-FR" dirty="0" err="1"/>
              <a:t>ft</a:t>
            </a:r>
            <a:r>
              <a:rPr lang="fr-FR" dirty="0"/>
              <a:t>"^^</a:t>
            </a:r>
            <a:r>
              <a:rPr lang="fr-FR" dirty="0" err="1"/>
              <a:t>cdt:length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"63360 </a:t>
            </a:r>
            <a:r>
              <a:rPr lang="fr-FR" dirty="0" err="1"/>
              <a:t>inches</a:t>
            </a:r>
            <a:r>
              <a:rPr lang="fr-FR" dirty="0"/>
              <a:t>"^^</a:t>
            </a:r>
            <a:r>
              <a:rPr lang="fr-FR" dirty="0" err="1" smtClean="0"/>
              <a:t>cdt:length</a:t>
            </a:r>
            <a:r>
              <a:rPr lang="fr-FR" dirty="0"/>
              <a:t>	</a:t>
            </a:r>
            <a:r>
              <a:rPr lang="fr-FR" dirty="0" smtClean="0"/>
              <a:t>   "1.609344km</a:t>
            </a:r>
            <a:r>
              <a:rPr lang="fr-FR" dirty="0"/>
              <a:t>"^^</a:t>
            </a:r>
            <a:r>
              <a:rPr lang="fr-FR" dirty="0" err="1"/>
              <a:t>cdt:length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"1609.344 </a:t>
            </a:r>
            <a:r>
              <a:rPr lang="fr-FR" dirty="0" err="1"/>
              <a:t>metre</a:t>
            </a:r>
            <a:r>
              <a:rPr lang="fr-FR" dirty="0"/>
              <a:t>"^^</a:t>
            </a:r>
            <a:r>
              <a:rPr lang="fr-FR" dirty="0" err="1" smtClean="0"/>
              <a:t>cdt:length</a:t>
            </a:r>
            <a:r>
              <a:rPr lang="fr-FR" dirty="0"/>
              <a:t>	 </a:t>
            </a:r>
            <a:r>
              <a:rPr lang="fr-FR" dirty="0" smtClean="0"/>
              <a:t>  "1.609344E+6 </a:t>
            </a:r>
            <a:r>
              <a:rPr lang="fr-FR" dirty="0"/>
              <a:t>mm"^^</a:t>
            </a:r>
            <a:r>
              <a:rPr lang="fr-FR" dirty="0" err="1" smtClean="0"/>
              <a:t>cdt:length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dirty="0">
                <a:hlinkClick r:id="rId3"/>
              </a:rPr>
              <a:t>http</a:t>
            </a:r>
            <a:r>
              <a:rPr lang="fr-FR" dirty="0" smtClean="0">
                <a:hlinkClick r:id="rId3"/>
              </a:rPr>
              <a:t>://github.com/thesmartenergy/jena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27657" y="3573016"/>
            <a:ext cx="8536831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dirty="0" smtClean="0"/>
              <a:t>Implémentation au cœur de Apache Jena + ARQ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856440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Expérimentation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36700"/>
            <a:ext cx="8808913" cy="48085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Sur </a:t>
            </a:r>
            <a:r>
              <a:rPr lang="en-US" b="1" dirty="0" err="1" smtClean="0"/>
              <a:t>DBpedia</a:t>
            </a:r>
            <a:r>
              <a:rPr lang="en-US" b="1" dirty="0" smtClean="0"/>
              <a:t> </a:t>
            </a:r>
            <a:r>
              <a:rPr lang="en-US" b="1" dirty="0"/>
              <a:t>2014 English specific </a:t>
            </a:r>
            <a:r>
              <a:rPr lang="en-US" b="1" dirty="0" smtClean="0"/>
              <a:t>mapping-based </a:t>
            </a:r>
            <a:r>
              <a:rPr lang="fr-FR" b="1" dirty="0" err="1" smtClean="0"/>
              <a:t>properties</a:t>
            </a:r>
            <a:endParaRPr lang="fr-FR" b="1" dirty="0" smtClean="0"/>
          </a:p>
          <a:p>
            <a:r>
              <a:rPr lang="en-US" dirty="0"/>
              <a:t>819,764 </a:t>
            </a:r>
            <a:r>
              <a:rPr lang="en-US" dirty="0" smtClean="0"/>
              <a:t>triplets, </a:t>
            </a:r>
            <a:r>
              <a:rPr lang="en-US" dirty="0" smtClean="0"/>
              <a:t>21 </a:t>
            </a:r>
            <a:r>
              <a:rPr lang="en-US" dirty="0" smtClean="0"/>
              <a:t>types de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personnalisés</a:t>
            </a:r>
            <a:r>
              <a:rPr lang="en-US" dirty="0" smtClean="0"/>
              <a:t>  pour des units </a:t>
            </a:r>
            <a:r>
              <a:rPr lang="en-US" dirty="0" smtClean="0"/>
              <a:t>of measures</a:t>
            </a:r>
          </a:p>
          <a:p>
            <a:r>
              <a:rPr lang="fr-FR" dirty="0"/>
              <a:t>223,768 </a:t>
            </a:r>
            <a:r>
              <a:rPr lang="fr-FR" dirty="0" smtClean="0"/>
              <a:t>triplets décrivent des longueurs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://dbpedia.org/datatype/millimetre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>
                <a:hlinkClick r:id="rId3"/>
              </a:rPr>
              <a:t>http</a:t>
            </a:r>
            <a:r>
              <a:rPr lang="fr-FR" dirty="0">
                <a:hlinkClick r:id="rId3"/>
              </a:rPr>
              <a:t>://dbpedia.org/datatype/centimetre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://dbpedia.org/datatype/metre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>
                <a:hlinkClick r:id="rId5"/>
              </a:rPr>
              <a:t>http</a:t>
            </a:r>
            <a:r>
              <a:rPr lang="fr-FR" dirty="0">
                <a:hlinkClick r:id="rId5"/>
              </a:rPr>
              <a:t>://dbpedia.org/datatype/kilometre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5373216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/>
              <a:t>dbpedia:Bathyscaphe_Trieste</a:t>
            </a:r>
            <a:endParaRPr lang="fr-FR" sz="2000" dirty="0"/>
          </a:p>
          <a:p>
            <a:r>
              <a:rPr lang="fr-FR" sz="2000" dirty="0" smtClean="0"/>
              <a:t>      &lt;</a:t>
            </a:r>
            <a:r>
              <a:rPr lang="fr-FR" sz="2000" dirty="0"/>
              <a:t>http://dbpedia.org/ontology/MeanOfTransportation/length&gt;</a:t>
            </a:r>
          </a:p>
          <a:p>
            <a:r>
              <a:rPr lang="fr-FR" sz="2000" dirty="0" smtClean="0"/>
              <a:t>                 "</a:t>
            </a:r>
            <a:r>
              <a:rPr lang="fr-FR" sz="2000" dirty="0"/>
              <a:t>17983.2"^^</a:t>
            </a:r>
            <a:r>
              <a:rPr lang="fr-FR" sz="2000" dirty="0" err="1"/>
              <a:t>dbpdt:millimetre</a:t>
            </a:r>
            <a:r>
              <a:rPr lang="fr-FR" sz="2000" dirty="0"/>
              <a:t> .</a:t>
            </a:r>
          </a:p>
        </p:txBody>
      </p:sp>
      <p:cxnSp>
        <p:nvCxnSpPr>
          <p:cNvPr id="6" name="Connecteur droit avec flèche 5"/>
          <p:cNvCxnSpPr/>
          <p:nvPr/>
        </p:nvCxnSpPr>
        <p:spPr bwMode="auto">
          <a:xfrm>
            <a:off x="6444208" y="3356992"/>
            <a:ext cx="504056" cy="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6243424" y="31409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          404)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7436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Expérimentation </a:t>
            </a:r>
            <a:r>
              <a:rPr lang="fr-FR" dirty="0" smtClean="0"/>
              <a:t>- </a:t>
            </a:r>
            <a:r>
              <a:rPr lang="fr-FR" dirty="0" err="1" smtClean="0"/>
              <a:t>Datasets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7583" y="1536700"/>
            <a:ext cx="8808913" cy="48085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Dataset DBPEDIA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Dataset CUSTOM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Dataset QUDT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3528" y="198884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/>
              <a:t>dbpedia:Bathyscaphe_Trieste</a:t>
            </a:r>
            <a:endParaRPr lang="fr-FR" sz="2000" dirty="0"/>
          </a:p>
          <a:p>
            <a:r>
              <a:rPr lang="fr-FR" sz="2000" dirty="0" smtClean="0"/>
              <a:t>      &lt;</a:t>
            </a:r>
            <a:r>
              <a:rPr lang="fr-FR" sz="2000" dirty="0"/>
              <a:t>http://dbpedia.org/ontology/MeanOfTransportation/length&gt;</a:t>
            </a:r>
          </a:p>
          <a:p>
            <a:r>
              <a:rPr lang="fr-FR" sz="2000" dirty="0" smtClean="0"/>
              <a:t>                 "</a:t>
            </a:r>
            <a:r>
              <a:rPr lang="fr-FR" sz="2000" dirty="0"/>
              <a:t>17983.2"^^</a:t>
            </a:r>
            <a:r>
              <a:rPr lang="fr-FR" sz="2000" dirty="0" err="1"/>
              <a:t>dbpdt:millimetre</a:t>
            </a:r>
            <a:r>
              <a:rPr lang="fr-FR" sz="2000" dirty="0"/>
              <a:t> 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3565465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/>
              <a:t>dbpedia:Bathyscaphe_Trieste</a:t>
            </a:r>
            <a:endParaRPr lang="fr-FR" sz="2000" dirty="0"/>
          </a:p>
          <a:p>
            <a:r>
              <a:rPr lang="fr-FR" sz="2000" dirty="0" smtClean="0"/>
              <a:t>      &lt;</a:t>
            </a:r>
            <a:r>
              <a:rPr lang="fr-FR" sz="2000" dirty="0"/>
              <a:t>http://dbpedia.org/ontology/MeanOfTransportation/length&gt;</a:t>
            </a:r>
          </a:p>
          <a:p>
            <a:r>
              <a:rPr lang="fr-FR" sz="2000" dirty="0" smtClean="0"/>
              <a:t>                 </a:t>
            </a:r>
            <a:r>
              <a:rPr lang="fr-FR" sz="2000" dirty="0"/>
              <a:t>"17983.2 mm"^^</a:t>
            </a:r>
            <a:r>
              <a:rPr lang="fr-FR" sz="2000" dirty="0" err="1"/>
              <a:t>cdt:length</a:t>
            </a:r>
            <a:r>
              <a:rPr lang="fr-FR" sz="2000" dirty="0"/>
              <a:t> 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5149641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/>
              <a:t>dbpedia:Bathyscaphe_Trieste</a:t>
            </a:r>
            <a:endParaRPr lang="fr-FR" sz="2000" dirty="0"/>
          </a:p>
          <a:p>
            <a:r>
              <a:rPr lang="fr-FR" sz="2000" dirty="0" smtClean="0"/>
              <a:t>       &lt;</a:t>
            </a:r>
            <a:r>
              <a:rPr lang="fr-FR" sz="2000" dirty="0"/>
              <a:t>http://dbpedia.org/ontology/MeanOfTransportation/length&gt;</a:t>
            </a:r>
          </a:p>
          <a:p>
            <a:r>
              <a:rPr lang="fr-FR" sz="2000" dirty="0" smtClean="0"/>
              <a:t>                 [ </a:t>
            </a:r>
            <a:r>
              <a:rPr lang="fr-FR" sz="2000" dirty="0" err="1"/>
              <a:t>qudt:quantityValue</a:t>
            </a:r>
            <a:endParaRPr lang="fr-FR" sz="2000" dirty="0"/>
          </a:p>
          <a:p>
            <a:r>
              <a:rPr lang="fr-FR" sz="2000" dirty="0" smtClean="0"/>
              <a:t>                         [ </a:t>
            </a:r>
            <a:r>
              <a:rPr lang="fr-FR" sz="2000" dirty="0" err="1"/>
              <a:t>qudt:numericValue</a:t>
            </a:r>
            <a:r>
              <a:rPr lang="fr-FR" sz="2000" dirty="0"/>
              <a:t> "17983.2"^^</a:t>
            </a:r>
            <a:r>
              <a:rPr lang="fr-FR" sz="2000" dirty="0" err="1"/>
              <a:t>xsd:double</a:t>
            </a:r>
            <a:r>
              <a:rPr lang="fr-FR" sz="2000" dirty="0"/>
              <a:t> ;</a:t>
            </a:r>
          </a:p>
          <a:p>
            <a:r>
              <a:rPr lang="fr-FR" sz="2000" dirty="0" smtClean="0"/>
              <a:t>                           </a:t>
            </a:r>
            <a:r>
              <a:rPr lang="fr-FR" sz="2000" dirty="0" err="1" smtClean="0"/>
              <a:t>qudt:unit</a:t>
            </a:r>
            <a:r>
              <a:rPr lang="fr-FR" sz="2000" dirty="0" smtClean="0"/>
              <a:t> </a:t>
            </a:r>
            <a:r>
              <a:rPr lang="fr-FR" sz="2000" dirty="0" err="1"/>
              <a:t>qudt-unit:millimetre</a:t>
            </a:r>
            <a:r>
              <a:rPr lang="fr-FR" sz="2000" dirty="0"/>
              <a:t> ] ] .</a:t>
            </a:r>
          </a:p>
        </p:txBody>
      </p:sp>
    </p:spTree>
    <p:extLst>
      <p:ext uri="{BB962C8B-B14F-4D97-AF65-F5344CB8AC3E}">
        <p14:creationId xmlns:p14="http://schemas.microsoft.com/office/powerpoint/2010/main" val="1901472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421035"/>
            <a:ext cx="8536831" cy="847725"/>
          </a:xfrm>
        </p:spPr>
        <p:txBody>
          <a:bodyPr/>
          <a:lstStyle/>
          <a:p>
            <a:r>
              <a:rPr lang="fr-FR" dirty="0" smtClean="0"/>
              <a:t>Temps de chargement,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1060"/>
            <a:ext cx="5904656" cy="206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colade ouvrante 4"/>
          <p:cNvSpPr/>
          <p:nvPr/>
        </p:nvSpPr>
        <p:spPr bwMode="auto">
          <a:xfrm>
            <a:off x="1691680" y="1080577"/>
            <a:ext cx="288032" cy="100811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136860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% </a:t>
            </a:r>
            <a:r>
              <a:rPr lang="fr-FR" smtClean="0"/>
              <a:t>full </a:t>
            </a:r>
            <a:r>
              <a:rPr lang="fr-FR" dirty="0" err="1" smtClean="0"/>
              <a:t>dataset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66" y="4903854"/>
            <a:ext cx="3856215" cy="198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colade ouvrante 8"/>
          <p:cNvSpPr/>
          <p:nvPr/>
        </p:nvSpPr>
        <p:spPr bwMode="auto">
          <a:xfrm>
            <a:off x="1691680" y="5129689"/>
            <a:ext cx="288032" cy="100811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54177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% </a:t>
            </a:r>
            <a:r>
              <a:rPr lang="fr-FR" smtClean="0"/>
              <a:t>full </a:t>
            </a:r>
            <a:r>
              <a:rPr lang="fr-FR" dirty="0" err="1" smtClean="0"/>
              <a:t>dataset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4380634"/>
            <a:ext cx="6462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kern="0" dirty="0">
                <a:solidFill>
                  <a:srgbClr val="000000"/>
                </a:solidFill>
                <a:ea typeface="+mj-ea"/>
                <a:cs typeface="+mj-cs"/>
              </a:rPr>
              <a:t>Temps d’exécution des requêtes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-12655" y="2708920"/>
            <a:ext cx="4440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kern="0" dirty="0">
                <a:solidFill>
                  <a:srgbClr val="000000"/>
                </a:solidFill>
                <a:ea typeface="+mj-ea"/>
                <a:cs typeface="+mj-cs"/>
              </a:rPr>
              <a:t>Concision des requêtes,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321836" y="3225750"/>
            <a:ext cx="5173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/>
              <a:t>Renvoyer</a:t>
            </a:r>
            <a:r>
              <a:rPr lang="en-US" i="1" dirty="0" smtClean="0"/>
              <a:t> les 100 plus </a:t>
            </a:r>
            <a:r>
              <a:rPr lang="en-US" i="1" dirty="0" err="1" smtClean="0"/>
              <a:t>grandes</a:t>
            </a:r>
            <a:r>
              <a:rPr lang="en-US" i="1" dirty="0" smtClean="0"/>
              <a:t> choses </a:t>
            </a:r>
          </a:p>
          <a:p>
            <a:pPr algn="ctr"/>
            <a:r>
              <a:rPr lang="en-US" i="1" dirty="0" smtClean="0"/>
              <a:t>Tout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étant</a:t>
            </a:r>
            <a:r>
              <a:rPr lang="en-US" i="1" dirty="0" smtClean="0"/>
              <a:t> plus petites que 5 </a:t>
            </a:r>
            <a:r>
              <a:rPr lang="en-US" i="1" dirty="0"/>
              <a:t>m, </a:t>
            </a:r>
            <a:br>
              <a:rPr lang="en-US" i="1" dirty="0"/>
            </a:br>
            <a:r>
              <a:rPr lang="en-US" i="1" dirty="0" err="1" smtClean="0"/>
              <a:t>ordonner</a:t>
            </a:r>
            <a:r>
              <a:rPr lang="en-US" i="1" dirty="0" smtClean="0"/>
              <a:t> les </a:t>
            </a:r>
            <a:r>
              <a:rPr lang="en-US" i="1" dirty="0" err="1" smtClean="0"/>
              <a:t>résultats</a:t>
            </a:r>
            <a:r>
              <a:rPr lang="en-US" i="1" dirty="0" smtClean="0"/>
              <a:t> du plus grand au plus petit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9056866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224" y="1412776"/>
            <a:ext cx="9137327" cy="4808538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/>
              <a:t>Pour</a:t>
            </a:r>
            <a:endParaRPr lang="fr-FR" sz="2400" b="1" dirty="0" smtClean="0"/>
          </a:p>
          <a:p>
            <a:r>
              <a:rPr lang="fr-FR" sz="2400" dirty="0" smtClean="0"/>
              <a:t>Support des types de </a:t>
            </a:r>
            <a:r>
              <a:rPr lang="fr-FR" sz="2400" dirty="0" smtClean="0"/>
              <a:t>données personnalisés arbitrairement complexes</a:t>
            </a:r>
            <a:endParaRPr lang="fr-FR" sz="2400" b="1" dirty="0" smtClean="0"/>
          </a:p>
          <a:p>
            <a:pPr marL="0" indent="0">
              <a:buNone/>
            </a:pPr>
            <a:r>
              <a:rPr lang="fr-FR" sz="2400" b="1" dirty="0" smtClean="0"/>
              <a:t>Contre</a:t>
            </a:r>
            <a:endParaRPr lang="fr-FR" b="1" dirty="0" smtClean="0"/>
          </a:p>
          <a:p>
            <a:r>
              <a:rPr lang="fr-FR" dirty="0" smtClean="0"/>
              <a:t>Sécurité ?</a:t>
            </a:r>
            <a:endParaRPr lang="fr-FR" dirty="0" smtClean="0"/>
          </a:p>
          <a:p>
            <a:r>
              <a:rPr lang="fr-FR" dirty="0" smtClean="0"/>
              <a:t>Langage de programmation est surdimensionné ?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2400" b="1" dirty="0" smtClean="0"/>
              <a:t>Précautions </a:t>
            </a:r>
            <a:endParaRPr lang="fr-FR" b="1" dirty="0" smtClean="0"/>
          </a:p>
          <a:p>
            <a:r>
              <a:rPr lang="fr-FR" dirty="0" smtClean="0"/>
              <a:t>Le types de données peuvent mener à de l’indécidabilité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ex: L(D) </a:t>
            </a:r>
            <a:r>
              <a:rPr lang="fr-FR" dirty="0" smtClean="0"/>
              <a:t>l’ensemble des documents RDF/XML</a:t>
            </a:r>
          </a:p>
          <a:p>
            <a:pPr marL="457200" lvl="1" indent="0">
              <a:buNone/>
            </a:pPr>
            <a:r>
              <a:rPr lang="fr-FR" dirty="0" smtClean="0"/>
              <a:t>      </a:t>
            </a:r>
            <a:r>
              <a:rPr lang="fr-FR" dirty="0" smtClean="0"/>
              <a:t>L2V(D) </a:t>
            </a:r>
            <a:r>
              <a:rPr lang="fr-FR" dirty="0" smtClean="0"/>
              <a:t>lie un Graphe RDF à l’ensemble des OWL </a:t>
            </a:r>
            <a:r>
              <a:rPr lang="fr-FR" dirty="0" smtClean="0"/>
              <a:t>2 Full </a:t>
            </a:r>
            <a:r>
              <a:rPr lang="fr-FR" dirty="0" smtClean="0"/>
              <a:t>ontologies équivalentes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4070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king Open Data cloud diagram, large 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8" y="2247092"/>
            <a:ext cx="5348736" cy="35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IRIs</a:t>
            </a:r>
            <a:r>
              <a:rPr lang="fr-FR" dirty="0"/>
              <a:t>, </a:t>
            </a:r>
            <a:r>
              <a:rPr lang="fr-FR" dirty="0" smtClean="0"/>
              <a:t>Nœuds anonymes et littéraux dans le web des 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 panose="020F0502020204030204" pitchFamily="34" charset="0"/>
              </a:rPr>
              <a:t>IRIs </a:t>
            </a:r>
            <a:r>
              <a:rPr lang="en-US" dirty="0" err="1" smtClean="0">
                <a:latin typeface="Calibri" panose="020F0502020204030204" pitchFamily="34" charset="0"/>
              </a:rPr>
              <a:t>permettent</a:t>
            </a:r>
            <a:r>
              <a:rPr lang="en-US" dirty="0" smtClean="0">
                <a:latin typeface="Calibri" panose="020F0502020204030204" pitchFamily="34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</a:rPr>
              <a:t>naviguer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dans</a:t>
            </a:r>
            <a:r>
              <a:rPr lang="en-US" dirty="0" smtClean="0">
                <a:latin typeface="Calibri" panose="020F0502020204030204" pitchFamily="34" charset="0"/>
              </a:rPr>
              <a:t> les </a:t>
            </a:r>
            <a:r>
              <a:rPr lang="en-US" dirty="0" err="1" smtClean="0">
                <a:latin typeface="Calibri" panose="020F0502020204030204" pitchFamily="34" charset="0"/>
              </a:rPr>
              <a:t>données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liées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err="1" smtClean="0">
                <a:latin typeface="Calibri" panose="020F0502020204030204" pitchFamily="34" charset="0"/>
              </a:rPr>
              <a:t>jusqu’à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découvrir</a:t>
            </a:r>
            <a:r>
              <a:rPr lang="en-US" dirty="0" smtClean="0">
                <a:latin typeface="Calibri" panose="020F0502020204030204" pitchFamily="34" charset="0"/>
              </a:rPr>
              <a:t> des </a:t>
            </a:r>
            <a:r>
              <a:rPr lang="en-US" dirty="0" err="1" smtClean="0">
                <a:latin typeface="Calibri" panose="020F0502020204030204" pitchFamily="34" charset="0"/>
              </a:rPr>
              <a:t>littéraux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 marL="4943475" indent="0" algn="ctr">
              <a:buNone/>
            </a:pPr>
            <a:r>
              <a:rPr lang="en-US" dirty="0" smtClean="0">
                <a:latin typeface="Calibri" panose="020F0502020204030204" pitchFamily="34" charset="0"/>
              </a:rPr>
              <a:t>Les </a:t>
            </a:r>
            <a:r>
              <a:rPr lang="en-US" dirty="0" err="1" smtClean="0">
                <a:latin typeface="Calibri" panose="020F0502020204030204" pitchFamily="34" charset="0"/>
              </a:rPr>
              <a:t>littéraux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encodent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une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bonne part des </a:t>
            </a:r>
            <a:r>
              <a:rPr lang="en-US" dirty="0" err="1" smtClean="0">
                <a:latin typeface="Calibri" panose="020F0502020204030204" pitchFamily="34" charset="0"/>
              </a:rPr>
              <a:t>données</a:t>
            </a:r>
            <a:endParaRPr lang="en-US" dirty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3923928" y="5138932"/>
            <a:ext cx="4570737" cy="1505294"/>
            <a:chOff x="3937005" y="5138932"/>
            <a:chExt cx="4570737" cy="1505294"/>
          </a:xfrm>
          <a:solidFill>
            <a:schemeClr val="bg1"/>
          </a:solidFill>
        </p:grpSpPr>
        <p:sp>
          <p:nvSpPr>
            <p:cNvPr id="5" name="ZoneTexte 4"/>
            <p:cNvSpPr txBox="1"/>
            <p:nvPr/>
          </p:nvSpPr>
          <p:spPr>
            <a:xfrm>
              <a:off x="3937005" y="6182561"/>
              <a:ext cx="269977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2400" i="1" dirty="0"/>
                <a:t>a</a:t>
              </a:r>
              <a:r>
                <a:rPr lang="fr-FR" sz="2400" i="1" dirty="0" smtClean="0"/>
                <a:t> UNICODE string</a:t>
              </a:r>
              <a:endParaRPr lang="fr-FR" sz="2400" i="1" dirty="0"/>
            </a:p>
          </p:txBody>
        </p:sp>
        <p:sp>
          <p:nvSpPr>
            <p:cNvPr id="6" name="Accolade fermante 5"/>
            <p:cNvSpPr/>
            <p:nvPr/>
          </p:nvSpPr>
          <p:spPr bwMode="auto">
            <a:xfrm rot="5400000">
              <a:off x="5149629" y="5487496"/>
              <a:ext cx="432496" cy="957634"/>
            </a:xfrm>
            <a:prstGeom prst="rightBrac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67240" y="5138932"/>
              <a:ext cx="3940502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4000" dirty="0"/>
                <a:t>"hello</a:t>
              </a:r>
              <a:r>
                <a:rPr lang="fr-FR" sz="4000" dirty="0" smtClean="0"/>
                <a:t>"^^&lt;world&gt;</a:t>
              </a:r>
              <a:endParaRPr lang="fr-FR" sz="40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061667" y="6182560"/>
              <a:ext cx="1159292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2400" i="1" dirty="0" err="1" smtClean="0"/>
                <a:t>any</a:t>
              </a:r>
              <a:r>
                <a:rPr lang="fr-FR" sz="2400" i="1" dirty="0" smtClean="0"/>
                <a:t> IRI</a:t>
              </a:r>
              <a:endParaRPr lang="fr-FR" sz="2400" i="1" dirty="0"/>
            </a:p>
          </p:txBody>
        </p:sp>
        <p:sp>
          <p:nvSpPr>
            <p:cNvPr id="9" name="Accolade fermante 8"/>
            <p:cNvSpPr/>
            <p:nvPr/>
          </p:nvSpPr>
          <p:spPr bwMode="auto">
            <a:xfrm rot="5400000">
              <a:off x="7224994" y="5090295"/>
              <a:ext cx="479761" cy="1800200"/>
            </a:xfrm>
            <a:prstGeom prst="rightBrac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22316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Utiliser des types de données personnalisés </a:t>
            </a:r>
            <a:r>
              <a:rPr lang="fr-FR" dirty="0" err="1" smtClean="0"/>
              <a:t>augmentrait</a:t>
            </a:r>
            <a:r>
              <a:rPr lang="fr-FR" dirty="0" smtClean="0"/>
              <a:t> l’interopérabilité sur le web des données</a:t>
            </a:r>
            <a:endParaRPr lang="fr-FR" dirty="0" smtClean="0"/>
          </a:p>
          <a:p>
            <a:r>
              <a:rPr lang="fr-FR" dirty="0" smtClean="0"/>
              <a:t>Faciliterait la publication de certains </a:t>
            </a:r>
            <a:r>
              <a:rPr lang="fr-FR" dirty="0" smtClean="0"/>
              <a:t>jeux de données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Première proposition qui vise le support à la volée des types de données arbitrairement complexes</a:t>
            </a:r>
            <a:endParaRPr lang="fr-FR" dirty="0" smtClean="0"/>
          </a:p>
          <a:p>
            <a:r>
              <a:rPr lang="fr-FR" dirty="0" smtClean="0"/>
              <a:t>Démontré par un type de données pour les longueurs </a:t>
            </a:r>
            <a:endParaRPr lang="fr-FR" dirty="0" smtClean="0"/>
          </a:p>
          <a:p>
            <a:r>
              <a:rPr lang="fr-FR" dirty="0" smtClean="0"/>
              <a:t>Implémentation sur Apache </a:t>
            </a:r>
            <a:r>
              <a:rPr lang="fr-FR" dirty="0" smtClean="0"/>
              <a:t>Jena</a:t>
            </a:r>
          </a:p>
          <a:p>
            <a:endParaRPr lang="fr-FR" dirty="0" smtClean="0"/>
          </a:p>
          <a:p>
            <a:r>
              <a:rPr lang="fr-FR" dirty="0" smtClean="0"/>
              <a:t>Spécification et description de l’expérimentation à</a:t>
            </a:r>
            <a:r>
              <a:rPr lang="fr-FR" sz="2000" dirty="0" smtClean="0"/>
              <a:t> </a:t>
            </a:r>
            <a:r>
              <a:rPr lang="fr-FR" altLang="fr-FR" sz="2000" dirty="0">
                <a:solidFill>
                  <a:prstClr val="black"/>
                </a:solidFill>
                <a:hlinkClick r:id="rId2"/>
              </a:rPr>
              <a:t>http://w3id.org/lindt</a:t>
            </a:r>
            <a:endParaRPr lang="fr-FR" altLang="fr-FR" sz="2400" dirty="0">
              <a:solidFill>
                <a:prstClr val="black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1854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224" y="1536700"/>
            <a:ext cx="8849295" cy="4808538"/>
          </a:xfrm>
        </p:spPr>
        <p:txBody>
          <a:bodyPr/>
          <a:lstStyle/>
          <a:p>
            <a:r>
              <a:rPr lang="fr-FR" dirty="0" smtClean="0">
                <a:latin typeface="+mj-lt"/>
              </a:rPr>
              <a:t>Une bibliothèque de types de données</a:t>
            </a:r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Implémentation sur </a:t>
            </a:r>
            <a:r>
              <a:rPr lang="fr-FR" dirty="0" smtClean="0">
                <a:latin typeface="+mj-lt"/>
              </a:rPr>
              <a:t>d’autres moteurs</a:t>
            </a:r>
            <a:endParaRPr lang="fr-FR" dirty="0" smtClean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Stratégies pour la comparaison inter types de donnés</a:t>
            </a:r>
            <a:endParaRPr lang="fr-FR" dirty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Explorer d’autres manières de récupérer la définition de types de données</a:t>
            </a:r>
            <a:endParaRPr lang="fr-FR" dirty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Service web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Ontologie (</a:t>
            </a:r>
            <a:r>
              <a:rPr lang="fr-FR" dirty="0" err="1" smtClean="0">
                <a:latin typeface="+mj-lt"/>
              </a:rPr>
              <a:t>e.g</a:t>
            </a:r>
            <a:r>
              <a:rPr lang="fr-FR" dirty="0">
                <a:latin typeface="+mj-lt"/>
              </a:rPr>
              <a:t>., </a:t>
            </a:r>
            <a:r>
              <a:rPr lang="fr-FR" dirty="0" smtClean="0">
                <a:latin typeface="+mj-lt"/>
              </a:rPr>
              <a:t>séquence de types primitifs </a:t>
            </a:r>
            <a:r>
              <a:rPr lang="fr-FR" dirty="0" smtClean="0">
                <a:latin typeface="+mj-lt"/>
              </a:rPr>
              <a:t>séparés par un caractère</a:t>
            </a:r>
            <a:r>
              <a:rPr lang="fr-FR" dirty="0" smtClean="0">
                <a:latin typeface="+mj-lt"/>
              </a:rPr>
              <a:t>)</a:t>
            </a:r>
            <a:endParaRPr lang="fr-FR" dirty="0">
              <a:latin typeface="+mj-lt"/>
            </a:endParaRPr>
          </a:p>
          <a:p>
            <a:pPr lvl="1"/>
            <a:endParaRPr lang="fr-FR" dirty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endParaRPr lang="fr-FR" dirty="0"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49759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987" y="1988840"/>
            <a:ext cx="8579172" cy="1026666"/>
          </a:xfrm>
        </p:spPr>
        <p:txBody>
          <a:bodyPr anchor="t"/>
          <a:lstStyle/>
          <a:p>
            <a:pPr algn="ctr"/>
            <a:r>
              <a:rPr lang="en-US" sz="2800" b="0" dirty="0"/>
              <a:t>Supporting Arbitrary Custom </a:t>
            </a:r>
            <a:r>
              <a:rPr lang="en-US" sz="2800" b="0" dirty="0" smtClean="0"/>
              <a:t>Datatypes</a:t>
            </a:r>
            <a:br>
              <a:rPr lang="en-US" sz="2800" b="0" dirty="0" smtClean="0"/>
            </a:br>
            <a:r>
              <a:rPr lang="en-US" sz="2800" b="0" dirty="0" smtClean="0"/>
              <a:t>in </a:t>
            </a:r>
            <a:r>
              <a:rPr lang="en-US" sz="2800" b="0" dirty="0"/>
              <a:t>RDF </a:t>
            </a:r>
            <a:r>
              <a:rPr lang="en-US" sz="2800" b="0" dirty="0" smtClean="0"/>
              <a:t>and </a:t>
            </a:r>
            <a:r>
              <a:rPr lang="fr-FR" sz="2800" b="0" dirty="0" smtClean="0"/>
              <a:t>SPARQL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8856984" cy="720080"/>
          </a:xfrm>
        </p:spPr>
        <p:txBody>
          <a:bodyPr/>
          <a:lstStyle/>
          <a:p>
            <a:r>
              <a:rPr lang="fr-FR" sz="2000" dirty="0" smtClean="0"/>
              <a:t>Maxime Lefrançois, Antoine Zimmermann</a:t>
            </a:r>
          </a:p>
          <a:p>
            <a:r>
              <a:rPr lang="fr-FR" dirty="0" err="1"/>
              <a:t>Univ</a:t>
            </a:r>
            <a:r>
              <a:rPr lang="fr-FR" dirty="0"/>
              <a:t> Lyon, MINES Saint-Étienne, CNRS, Laboratoire Hubert Curien UMR </a:t>
            </a:r>
            <a:r>
              <a:rPr lang="fr-FR" dirty="0" smtClean="0"/>
              <a:t>5516, F-42023 </a:t>
            </a:r>
            <a:r>
              <a:rPr lang="fr-FR" dirty="0"/>
              <a:t>Saint-Étienne, France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9221" y="5446965"/>
            <a:ext cx="655727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i="1" dirty="0"/>
              <a:t>Faciliter l’accès aux formalismes et outils du Web Sémantique pour les entreprises, services Web, et objets contraints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1835697" y="5583333"/>
            <a:ext cx="655781" cy="3735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5385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Temps de chargement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03225" y="4437112"/>
            <a:ext cx="8585200" cy="1908126"/>
          </a:xfrm>
        </p:spPr>
        <p:txBody>
          <a:bodyPr/>
          <a:lstStyle/>
          <a:p>
            <a:r>
              <a:rPr lang="fr-FR" dirty="0" smtClean="0"/>
              <a:t>Très proche de QUDT</a:t>
            </a:r>
            <a:endParaRPr lang="fr-FR" dirty="0" smtClean="0"/>
          </a:p>
          <a:p>
            <a:r>
              <a:rPr lang="fr-FR" dirty="0" smtClean="0"/>
              <a:t>Pénalité de 470 </a:t>
            </a:r>
            <a:r>
              <a:rPr lang="fr-FR" dirty="0" smtClean="0"/>
              <a:t>ms </a:t>
            </a:r>
            <a:r>
              <a:rPr lang="fr-FR" dirty="0" smtClean="0"/>
              <a:t>pour charger le type de données</a:t>
            </a:r>
          </a:p>
          <a:p>
            <a:r>
              <a:rPr lang="fr-FR" dirty="0" smtClean="0"/>
              <a:t>Évalue notre implémentation, pas la démarche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45347"/>
            <a:ext cx="5904656" cy="206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colade ouvrante 4"/>
          <p:cNvSpPr/>
          <p:nvPr/>
        </p:nvSpPr>
        <p:spPr bwMode="auto">
          <a:xfrm>
            <a:off x="1835696" y="2204864"/>
            <a:ext cx="288032" cy="100811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24928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% </a:t>
            </a:r>
            <a:r>
              <a:rPr lang="fr-FR" smtClean="0"/>
              <a:t>full </a:t>
            </a:r>
            <a:r>
              <a:rPr lang="fr-FR" dirty="0" err="1" smtClean="0"/>
              <a:t>dataset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82512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Queries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225" y="1171222"/>
            <a:ext cx="8585200" cy="48085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i="1" dirty="0"/>
              <a:t>Return the 100 triples that concern the </a:t>
            </a:r>
            <a:r>
              <a:rPr lang="en-US" sz="2000" i="1" dirty="0" smtClean="0"/>
              <a:t>biggest lengths </a:t>
            </a:r>
            <a:br>
              <a:rPr lang="en-US" sz="2000" i="1" dirty="0" smtClean="0"/>
            </a:br>
            <a:r>
              <a:rPr lang="en-US" sz="2000" i="1" dirty="0" smtClean="0"/>
              <a:t>that </a:t>
            </a:r>
            <a:r>
              <a:rPr lang="en-US" sz="2000" i="1" dirty="0"/>
              <a:t>are lower than 5 m,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order </a:t>
            </a:r>
            <a:r>
              <a:rPr lang="en-US" sz="2000" i="1" dirty="0"/>
              <a:t>the results according to the descending order </a:t>
            </a:r>
            <a:r>
              <a:rPr lang="en-US" sz="2000" i="1" dirty="0" smtClean="0"/>
              <a:t>of </a:t>
            </a:r>
            <a:r>
              <a:rPr lang="fr-FR" sz="2000" i="1" dirty="0" smtClean="0"/>
              <a:t>the </a:t>
            </a:r>
            <a:r>
              <a:rPr lang="fr-FR" sz="2000" i="1" dirty="0" err="1"/>
              <a:t>length</a:t>
            </a:r>
            <a:endParaRPr lang="fr-FR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107504" y="2132856"/>
            <a:ext cx="6736139" cy="4308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 smtClean="0">
                <a:solidFill>
                  <a:srgbClr val="000000"/>
                </a:solidFill>
              </a:rPr>
              <a:t>for DBPEDIA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PREFIX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dbpdt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&lt;http://dbpedia.org/datatype/&gt;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SELECT ?x ?prop ?length ?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metres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WHERE {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VALUES (?factor ?unit)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{ (0.001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dbpdt:millimetre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(0.01 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dbpdt:centimetre</a:t>
            </a:r>
            <a:r>
              <a:rPr lang="en-US" sz="1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(1 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dbpdt:metre</a:t>
            </a:r>
            <a:r>
              <a:rPr lang="en-US" sz="1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(1000 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dbpdt:kilometre</a:t>
            </a:r>
            <a:r>
              <a:rPr lang="en-US" sz="1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?x ?prop ?length 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BIND (?</a:t>
            </a:r>
            <a:r>
              <a:rPr lang="en-US" sz="1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factor*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xsd:decimal</a:t>
            </a:r>
            <a:r>
              <a:rPr lang="en-US" sz="1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(?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length) as ?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metres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FILTER(datatype(?length) = ?unit)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FILTER( ?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metres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5 )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}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ORDER BY DESC ( ?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metres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LIMIT 100</a:t>
            </a:r>
          </a:p>
        </p:txBody>
      </p:sp>
    </p:spTree>
    <p:extLst>
      <p:ext uri="{BB962C8B-B14F-4D97-AF65-F5344CB8AC3E}">
        <p14:creationId xmlns:p14="http://schemas.microsoft.com/office/powerpoint/2010/main" val="18950634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Queries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7504" y="1700808"/>
            <a:ext cx="7702750" cy="4825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 smtClean="0">
                <a:solidFill>
                  <a:srgbClr val="000000"/>
                </a:solidFill>
              </a:rPr>
              <a:t>for QUDT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PREFIX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&lt;http://qudt.org/schema/qudt#&gt;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PREFIX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-unit: &lt;http://qudt.org/vocab/unit#&gt;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SELECT ?x ?prop ?length (?factor*?length as ?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metres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WHERE {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VALUES (?factor ?unit)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{ (0.001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qudt-unit:millimetre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(0.01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qudt-unit:centimetre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(1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qudt-unit:metre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(1000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qudt-unit:kilometre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?x ?prop [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qudt:quantityValue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qudt:numericValue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?length 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qudt:unit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?unit ] ] 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FILTER( ?factor*?length &lt; 5 )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}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ORDER BY DESC (?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metres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LIMIT 100</a:t>
            </a:r>
          </a:p>
        </p:txBody>
      </p:sp>
    </p:spTree>
    <p:extLst>
      <p:ext uri="{BB962C8B-B14F-4D97-AF65-F5344CB8AC3E}">
        <p14:creationId xmlns:p14="http://schemas.microsoft.com/office/powerpoint/2010/main" val="36942692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Queries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7504" y="1706702"/>
            <a:ext cx="7380547" cy="2499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 smtClean="0">
                <a:solidFill>
                  <a:srgbClr val="000000"/>
                </a:solidFill>
              </a:rPr>
              <a:t>for CUSTOM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cdt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&lt;http://w3id.org/lindt/v1/custom_datatypes#&gt;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SELECT ?x ?prop ?length WHERE {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?x ?prop ?length 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FILTER(datatype(?length) =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cdt:length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FILTER( ?length &lt; "5m"^^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cdt:length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}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ORDER BY DESC (?length)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LIMIT 100</a:t>
            </a:r>
          </a:p>
        </p:txBody>
      </p:sp>
    </p:spTree>
    <p:extLst>
      <p:ext uri="{BB962C8B-B14F-4D97-AF65-F5344CB8AC3E}">
        <p14:creationId xmlns:p14="http://schemas.microsoft.com/office/powerpoint/2010/main" val="16107757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Querying</a:t>
            </a:r>
            <a:r>
              <a:rPr lang="fr-FR" dirty="0" smtClean="0"/>
              <a:t> time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57" y="1340768"/>
            <a:ext cx="4681443" cy="240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403225" y="4437112"/>
            <a:ext cx="8585200" cy="1908126"/>
          </a:xfrm>
        </p:spPr>
        <p:txBody>
          <a:bodyPr/>
          <a:lstStyle/>
          <a:p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performances</a:t>
            </a:r>
          </a:p>
          <a:p>
            <a:r>
              <a:rPr lang="fr-FR" dirty="0" smtClean="0"/>
              <a:t>33% to 47% of DBPEDIA  (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hides</a:t>
            </a:r>
            <a:r>
              <a:rPr lang="fr-FR" dirty="0" smtClean="0"/>
              <a:t> 4 </a:t>
            </a:r>
            <a:r>
              <a:rPr lang="fr-FR" dirty="0" err="1" smtClean="0"/>
              <a:t>queries</a:t>
            </a:r>
            <a:r>
              <a:rPr lang="fr-FR" dirty="0" smtClean="0"/>
              <a:t>)</a:t>
            </a:r>
          </a:p>
          <a:p>
            <a:r>
              <a:rPr lang="fr-FR" dirty="0" smtClean="0"/>
              <a:t>QUDT has an </a:t>
            </a:r>
            <a:r>
              <a:rPr lang="fr-FR" dirty="0" err="1" smtClean="0"/>
              <a:t>anchor</a:t>
            </a:r>
            <a:r>
              <a:rPr lang="fr-FR" dirty="0" smtClean="0"/>
              <a:t> IRI, to </a:t>
            </a:r>
            <a:r>
              <a:rPr lang="fr-FR" dirty="0" err="1" smtClean="0"/>
              <a:t>start</a:t>
            </a:r>
            <a:r>
              <a:rPr lang="fr-FR" dirty="0" smtClean="0"/>
              <a:t> the </a:t>
            </a:r>
            <a:r>
              <a:rPr lang="fr-FR" dirty="0" err="1" smtClean="0"/>
              <a:t>search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7" name="Accolade ouvrante 6"/>
          <p:cNvSpPr/>
          <p:nvPr/>
        </p:nvSpPr>
        <p:spPr bwMode="auto">
          <a:xfrm>
            <a:off x="1619672" y="1700808"/>
            <a:ext cx="288032" cy="100811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19888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% </a:t>
            </a:r>
            <a:r>
              <a:rPr lang="fr-FR" smtClean="0"/>
              <a:t>full </a:t>
            </a:r>
            <a:r>
              <a:rPr lang="fr-FR" dirty="0" err="1" smtClean="0"/>
              <a:t>dataset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2830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Querying</a:t>
            </a:r>
            <a:r>
              <a:rPr lang="fr-FR" dirty="0" smtClean="0"/>
              <a:t> time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658368"/>
            <a:ext cx="4352726" cy="223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403225" y="1412776"/>
            <a:ext cx="8585200" cy="1908126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if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anchor</a:t>
            </a:r>
            <a:r>
              <a:rPr lang="fr-FR" dirty="0" smtClean="0"/>
              <a:t> the </a:t>
            </a:r>
            <a:r>
              <a:rPr lang="fr-FR" dirty="0" err="1" smtClean="0"/>
              <a:t>predicate</a:t>
            </a:r>
            <a:r>
              <a:rPr lang="fr-FR" dirty="0" smtClean="0"/>
              <a:t> ? http</a:t>
            </a:r>
            <a:r>
              <a:rPr lang="fr-FR" dirty="0"/>
              <a:t>://</a:t>
            </a:r>
            <a:r>
              <a:rPr lang="fr-FR" dirty="0" smtClean="0"/>
              <a:t>dbpedia.org/ontology/Person/height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has a </a:t>
            </a:r>
            <a:r>
              <a:rPr lang="fr-FR" dirty="0" err="1" smtClean="0"/>
              <a:t>greater</a:t>
            </a:r>
            <a:r>
              <a:rPr lang="fr-FR" dirty="0" smtClean="0"/>
              <a:t> impact on CUSTOM </a:t>
            </a:r>
            <a:r>
              <a:rPr lang="fr-FR" dirty="0" err="1" smtClean="0"/>
              <a:t>than</a:t>
            </a:r>
            <a:r>
              <a:rPr lang="fr-FR" dirty="0" smtClean="0"/>
              <a:t> QUDT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250144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225" y="1412776"/>
            <a:ext cx="8585200" cy="5256584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latin typeface="Calibri" panose="020F0502020204030204" pitchFamily="34" charset="0"/>
              </a:rPr>
              <a:t>Bien formés ou non ?</a:t>
            </a:r>
            <a:endParaRPr lang="fr-FR" b="1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"bonjour"^^</a:t>
            </a:r>
            <a:r>
              <a:rPr lang="fr-FR" dirty="0" err="1" smtClean="0">
                <a:latin typeface="Calibri" panose="020F0502020204030204" pitchFamily="34" charset="0"/>
              </a:rPr>
              <a:t>xsd:string</a:t>
            </a:r>
            <a:endParaRPr lang="fr-FR" dirty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"1.23"^^</a:t>
            </a:r>
            <a:r>
              <a:rPr lang="fr-FR" dirty="0" err="1" smtClean="0">
                <a:latin typeface="Calibri" panose="020F0502020204030204" pitchFamily="34" charset="0"/>
              </a:rPr>
              <a:t>xsd:decimal</a:t>
            </a: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"bonjour"^^</a:t>
            </a:r>
            <a:r>
              <a:rPr lang="fr-FR" dirty="0" err="1" smtClean="0">
                <a:latin typeface="Calibri" panose="020F0502020204030204" pitchFamily="34" charset="0"/>
              </a:rPr>
              <a:t>xsd:decimal</a:t>
            </a:r>
            <a:endParaRPr lang="fr-FR" dirty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"</a:t>
            </a:r>
            <a:r>
              <a:rPr lang="fr-FR" dirty="0" err="1" smtClean="0">
                <a:latin typeface="Calibri" panose="020F0502020204030204" pitchFamily="34" charset="0"/>
              </a:rPr>
              <a:t>darkturquoise</a:t>
            </a:r>
            <a:r>
              <a:rPr lang="fr-FR" dirty="0" smtClean="0">
                <a:latin typeface="Calibri" panose="020F0502020204030204" pitchFamily="34" charset="0"/>
              </a:rPr>
              <a:t>"^^</a:t>
            </a:r>
            <a:r>
              <a:rPr lang="fr-FR" dirty="0" smtClean="0">
                <a:latin typeface="Calibri" panose="020F0502020204030204" pitchFamily="34" charset="0"/>
              </a:rPr>
              <a:t>css3:color</a:t>
            </a:r>
          </a:p>
          <a:p>
            <a:endParaRPr lang="fr-FR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latin typeface="Calibri" panose="020F0502020204030204" pitchFamily="34" charset="0"/>
              </a:rPr>
              <a:t>Même valeur ou non ?</a:t>
            </a:r>
            <a:endParaRPr lang="fr-FR" b="1" dirty="0">
              <a:latin typeface="Calibri" panose="020F0502020204030204" pitchFamily="34" charset="0"/>
            </a:endParaRPr>
          </a:p>
          <a:p>
            <a:pPr lvl="0"/>
            <a:r>
              <a:rPr lang="fr-FR" dirty="0">
                <a:latin typeface="Calibri" panose="020F0502020204030204" pitchFamily="34" charset="0"/>
              </a:rPr>
              <a:t>"</a:t>
            </a:r>
            <a:r>
              <a:rPr lang="fr-FR" dirty="0" smtClean="0">
                <a:latin typeface="Calibri" panose="020F0502020204030204" pitchFamily="34" charset="0"/>
              </a:rPr>
              <a:t>1.2e3"^^</a:t>
            </a:r>
            <a:r>
              <a:rPr lang="fr-FR" dirty="0" err="1" smtClean="0">
                <a:latin typeface="Calibri" panose="020F0502020204030204" pitchFamily="34" charset="0"/>
              </a:rPr>
              <a:t>xsd:double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</a:rPr>
              <a:t>--  </a:t>
            </a:r>
            <a:r>
              <a:rPr lang="fr-FR" dirty="0" smtClean="0">
                <a:latin typeface="Calibri" panose="020F0502020204030204" pitchFamily="34" charset="0"/>
              </a:rPr>
              <a:t>"12000"^^</a:t>
            </a:r>
            <a:r>
              <a:rPr lang="fr-FR" dirty="0" err="1" smtClean="0">
                <a:latin typeface="Calibri" panose="020F0502020204030204" pitchFamily="34" charset="0"/>
              </a:rPr>
              <a:t>xsd:double</a:t>
            </a:r>
            <a:endParaRPr lang="fr-FR" dirty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"</a:t>
            </a:r>
            <a:r>
              <a:rPr lang="fr-FR" dirty="0" err="1" smtClean="0">
                <a:latin typeface="Calibri" panose="020F0502020204030204" pitchFamily="34" charset="0"/>
              </a:rPr>
              <a:t>darkturquoise</a:t>
            </a:r>
            <a:r>
              <a:rPr lang="fr-FR" dirty="0" smtClean="0">
                <a:latin typeface="Calibri" panose="020F0502020204030204" pitchFamily="34" charset="0"/>
              </a:rPr>
              <a:t>"^^css3:color </a:t>
            </a:r>
            <a:r>
              <a:rPr lang="fr-FR" dirty="0">
                <a:latin typeface="Calibri" panose="020F0502020204030204" pitchFamily="34" charset="0"/>
              </a:rPr>
              <a:t>--  "#00CED1</a:t>
            </a:r>
            <a:r>
              <a:rPr lang="fr-FR" dirty="0" smtClean="0">
                <a:latin typeface="Calibri" panose="020F0502020204030204" pitchFamily="34" charset="0"/>
              </a:rPr>
              <a:t>"^^</a:t>
            </a:r>
            <a:r>
              <a:rPr lang="fr-FR" dirty="0" err="1" smtClean="0">
                <a:latin typeface="Calibri" panose="020F0502020204030204" pitchFamily="34" charset="0"/>
              </a:rPr>
              <a:t>rgb:color</a:t>
            </a:r>
            <a:endParaRPr lang="fr-FR" dirty="0">
              <a:latin typeface="Calibri" panose="020F0502020204030204" pitchFamily="34" charset="0"/>
            </a:endParaRPr>
          </a:p>
          <a:p>
            <a:endParaRPr lang="fr-FR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latin typeface="Calibri" panose="020F0502020204030204" pitchFamily="34" charset="0"/>
              </a:rPr>
              <a:t>Plus grand ou non ?</a:t>
            </a:r>
            <a:endParaRPr lang="fr-FR" b="1" dirty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"1 cm"^^</a:t>
            </a:r>
            <a:r>
              <a:rPr lang="fr-FR" dirty="0" err="1" smtClean="0">
                <a:latin typeface="Calibri" panose="020F0502020204030204" pitchFamily="34" charset="0"/>
              </a:rPr>
              <a:t>ex:length</a:t>
            </a:r>
            <a:r>
              <a:rPr lang="fr-FR" dirty="0" smtClean="0">
                <a:latin typeface="Calibri" panose="020F0502020204030204" pitchFamily="34" charset="0"/>
              </a:rPr>
              <a:t> -- "5 mm"^^</a:t>
            </a:r>
            <a:r>
              <a:rPr lang="fr-FR" dirty="0" err="1" smtClean="0">
                <a:latin typeface="Calibri" panose="020F0502020204030204" pitchFamily="34" charset="0"/>
              </a:rPr>
              <a:t>ex:length</a:t>
            </a:r>
            <a:endParaRPr lang="fr-F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5000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225" y="1412776"/>
            <a:ext cx="8585200" cy="5256584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latin typeface="Calibri" panose="020F0502020204030204" pitchFamily="34" charset="0"/>
              </a:rPr>
              <a:t>Plus concis ou non?</a:t>
            </a:r>
            <a:endParaRPr lang="fr-FR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	[] &lt;size&gt; </a:t>
            </a:r>
            <a:r>
              <a:rPr lang="fr-FR" dirty="0">
                <a:latin typeface="Calibri" panose="020F0502020204030204" pitchFamily="34" charset="0"/>
              </a:rPr>
              <a:t>[ </a:t>
            </a:r>
            <a:r>
              <a:rPr lang="fr-FR" dirty="0" err="1">
                <a:latin typeface="Calibri" panose="020F0502020204030204" pitchFamily="34" charset="0"/>
              </a:rPr>
              <a:t>qudt:quantityValue</a:t>
            </a:r>
            <a:endParaRPr lang="fr-F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</a:rPr>
              <a:t>              </a:t>
            </a:r>
            <a:r>
              <a:rPr lang="fr-FR" dirty="0" smtClean="0">
                <a:latin typeface="Calibri" panose="020F0502020204030204" pitchFamily="34" charset="0"/>
              </a:rPr>
              <a:t>	                       </a:t>
            </a:r>
            <a:r>
              <a:rPr lang="fr-FR" dirty="0">
                <a:latin typeface="Calibri" panose="020F0502020204030204" pitchFamily="34" charset="0"/>
              </a:rPr>
              <a:t>[ </a:t>
            </a:r>
            <a:r>
              <a:rPr lang="fr-FR" dirty="0" err="1">
                <a:latin typeface="Calibri" panose="020F0502020204030204" pitchFamily="34" charset="0"/>
              </a:rPr>
              <a:t>qudt:numericValue</a:t>
            </a:r>
            <a:r>
              <a:rPr lang="fr-FR" dirty="0">
                <a:latin typeface="Calibri" panose="020F0502020204030204" pitchFamily="34" charset="0"/>
              </a:rPr>
              <a:t> "17983.2"^^</a:t>
            </a:r>
            <a:r>
              <a:rPr lang="fr-FR" dirty="0" err="1">
                <a:latin typeface="Calibri" panose="020F0502020204030204" pitchFamily="34" charset="0"/>
              </a:rPr>
              <a:t>xsd:double</a:t>
            </a:r>
            <a:r>
              <a:rPr lang="fr-FR" dirty="0">
                <a:latin typeface="Calibri" panose="020F0502020204030204" pitchFamily="34" charset="0"/>
              </a:rPr>
              <a:t> ;</a:t>
            </a: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</a:rPr>
              <a:t>                          </a:t>
            </a:r>
            <a:r>
              <a:rPr lang="fr-FR" dirty="0" smtClean="0">
                <a:latin typeface="Calibri" panose="020F0502020204030204" pitchFamily="34" charset="0"/>
              </a:rPr>
              <a:t>              </a:t>
            </a:r>
            <a:r>
              <a:rPr lang="fr-FR" dirty="0" err="1">
                <a:latin typeface="Calibri" panose="020F0502020204030204" pitchFamily="34" charset="0"/>
              </a:rPr>
              <a:t>qudt:unit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qudt-unit:millimetre</a:t>
            </a:r>
            <a:r>
              <a:rPr lang="fr-FR" dirty="0">
                <a:latin typeface="Calibri" panose="020F0502020204030204" pitchFamily="34" charset="0"/>
              </a:rPr>
              <a:t> ] ] .</a:t>
            </a: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vs 	[] &lt;size&gt; "</a:t>
            </a:r>
            <a:r>
              <a:rPr lang="fr-FR" dirty="0">
                <a:latin typeface="Calibri" panose="020F0502020204030204" pitchFamily="34" charset="0"/>
              </a:rPr>
              <a:t>17983.2</a:t>
            </a:r>
            <a:r>
              <a:rPr lang="fr-FR" dirty="0" smtClean="0">
                <a:latin typeface="Calibri" panose="020F0502020204030204" pitchFamily="34" charset="0"/>
              </a:rPr>
              <a:t>"^^&lt;</a:t>
            </a:r>
            <a:r>
              <a:rPr lang="fr-FR" dirty="0" err="1">
                <a:latin typeface="Calibri" panose="020F0502020204030204" pitchFamily="34" charset="0"/>
              </a:rPr>
              <a:t>millimetre</a:t>
            </a:r>
            <a:r>
              <a:rPr lang="fr-FR" dirty="0" smtClean="0">
                <a:latin typeface="Calibri" panose="020F0502020204030204" pitchFamily="34" charset="0"/>
              </a:rPr>
              <a:t>&gt; .</a:t>
            </a: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 	[] </a:t>
            </a:r>
            <a:r>
              <a:rPr lang="fr-FR" dirty="0" err="1">
                <a:latin typeface="Calibri" panose="020F0502020204030204" pitchFamily="34" charset="0"/>
              </a:rPr>
              <a:t>ex:p</a:t>
            </a:r>
            <a:r>
              <a:rPr lang="fr-FR" dirty="0">
                <a:latin typeface="Calibri" panose="020F0502020204030204" pitchFamily="34" charset="0"/>
              </a:rPr>
              <a:t> ( ( -4 1 ) ( </a:t>
            </a:r>
            <a:r>
              <a:rPr lang="fr-FR" dirty="0" smtClean="0">
                <a:latin typeface="Calibri" panose="020F0502020204030204" pitchFamily="34" charset="0"/>
              </a:rPr>
              <a:t>3 </a:t>
            </a:r>
            <a:r>
              <a:rPr lang="fr-FR" dirty="0">
                <a:latin typeface="Calibri" panose="020F0502020204030204" pitchFamily="34" charset="0"/>
              </a:rPr>
              <a:t>2 ) ) .    </a:t>
            </a:r>
            <a:endParaRPr lang="fr-FR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vs      	[] </a:t>
            </a:r>
            <a:r>
              <a:rPr lang="fr-FR" dirty="0" err="1">
                <a:latin typeface="Calibri" panose="020F0502020204030204" pitchFamily="34" charset="0"/>
              </a:rPr>
              <a:t>ex:p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"[ [ </a:t>
            </a:r>
            <a:r>
              <a:rPr lang="fr-FR" dirty="0">
                <a:latin typeface="Calibri" panose="020F0502020204030204" pitchFamily="34" charset="0"/>
              </a:rPr>
              <a:t>-</a:t>
            </a:r>
            <a:r>
              <a:rPr lang="fr-FR" dirty="0" smtClean="0">
                <a:latin typeface="Calibri" panose="020F0502020204030204" pitchFamily="34" charset="0"/>
              </a:rPr>
              <a:t>4 , 1 ] , [ 3 , </a:t>
            </a:r>
            <a:r>
              <a:rPr lang="fr-FR" dirty="0">
                <a:latin typeface="Calibri" panose="020F0502020204030204" pitchFamily="34" charset="0"/>
              </a:rPr>
              <a:t>2 </a:t>
            </a:r>
            <a:r>
              <a:rPr lang="fr-FR" dirty="0" smtClean="0">
                <a:latin typeface="Calibri" panose="020F0502020204030204" pitchFamily="34" charset="0"/>
              </a:rPr>
              <a:t>] ]"^^</a:t>
            </a:r>
            <a:r>
              <a:rPr lang="fr-FR" dirty="0">
                <a:latin typeface="Calibri" panose="020F0502020204030204" pitchFamily="34" charset="0"/>
              </a:rPr>
              <a:t>ex:2dmatrix .</a:t>
            </a: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04248" y="4643844"/>
            <a:ext cx="2079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13 triplets, 4 littéraux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6813065" y="5013176"/>
            <a:ext cx="169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 triplet, 1 littéral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041867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littéraux RDF </a:t>
            </a:r>
            <a:r>
              <a:rPr lang="fr-FR" dirty="0" smtClean="0"/>
              <a:t>1.1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"</a:t>
            </a:r>
            <a:r>
              <a:rPr lang="fr-FR" dirty="0">
                <a:latin typeface="Calibri" panose="020F0502020204030204" pitchFamily="34" charset="0"/>
              </a:rPr>
              <a:t>1234</a:t>
            </a:r>
            <a:r>
              <a:rPr lang="fr-FR" dirty="0" smtClean="0">
                <a:latin typeface="Calibri" panose="020F0502020204030204" pitchFamily="34" charset="0"/>
              </a:rPr>
              <a:t>"^^</a:t>
            </a:r>
            <a:r>
              <a:rPr lang="fr-FR" dirty="0" err="1" smtClean="0">
                <a:latin typeface="Calibri" panose="020F0502020204030204" pitchFamily="34" charset="0"/>
              </a:rPr>
              <a:t>xsd:double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022818" y="4221962"/>
            <a:ext cx="3243449" cy="19532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87819" y="4725144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"1234"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	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9536" y="3743883"/>
            <a:ext cx="140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L(</a:t>
            </a:r>
            <a:r>
              <a:rPr lang="fr-FR" sz="1600" dirty="0" err="1">
                <a:latin typeface="Calibri" panose="020F0502020204030204" pitchFamily="34" charset="0"/>
              </a:rPr>
              <a:t>xsd:double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763147" y="4022333"/>
            <a:ext cx="598304" cy="35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603834" y="6233297"/>
            <a:ext cx="2081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"hello"  ∉   </a:t>
            </a:r>
            <a:r>
              <a:rPr lang="fr-FR" sz="1400" i="1" dirty="0" smtClean="0">
                <a:solidFill>
                  <a:prstClr val="black"/>
                </a:solidFill>
                <a:latin typeface="Calibri"/>
              </a:rPr>
              <a:t>L(</a:t>
            </a:r>
            <a:r>
              <a:rPr lang="fr-FR" sz="1400" dirty="0" err="1">
                <a:latin typeface="Calibri" panose="020F0502020204030204" pitchFamily="34" charset="0"/>
              </a:rPr>
              <a:t>xsd:double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400" i="1" dirty="0" smtClean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82752" y="2114550"/>
            <a:ext cx="4198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Le type de données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err="1" smtClean="0">
                <a:latin typeface="Calibri" panose="020F0502020204030204" pitchFamily="34" charset="0"/>
              </a:rPr>
              <a:t>xsd:double</a:t>
            </a:r>
            <a:r>
              <a:rPr lang="fr-FR" sz="3200" i="1" baseline="30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</a:t>
            </a:r>
            <a:endParaRPr lang="fr-FR" sz="2400" dirty="0">
              <a:latin typeface="Calibri" panose="020F0502020204030204" pitchFamily="34" charset="0"/>
            </a:endParaRPr>
          </a:p>
        </p:txBody>
      </p:sp>
      <p:sp>
        <p:nvSpPr>
          <p:cNvPr id="21" name="Forme libre 20"/>
          <p:cNvSpPr/>
          <p:nvPr/>
        </p:nvSpPr>
        <p:spPr bwMode="auto">
          <a:xfrm>
            <a:off x="3131840" y="1843088"/>
            <a:ext cx="2071688" cy="442912"/>
          </a:xfrm>
          <a:custGeom>
            <a:avLst/>
            <a:gdLst>
              <a:gd name="connsiteX0" fmla="*/ 0 w 2071688"/>
              <a:gd name="connsiteY0" fmla="*/ 0 h 442912"/>
              <a:gd name="connsiteX1" fmla="*/ 1485900 w 2071688"/>
              <a:gd name="connsiteY1" fmla="*/ 171450 h 442912"/>
              <a:gd name="connsiteX2" fmla="*/ 2071688 w 2071688"/>
              <a:gd name="connsiteY2" fmla="*/ 442912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88" h="442912">
                <a:moveTo>
                  <a:pt x="0" y="0"/>
                </a:moveTo>
                <a:cubicBezTo>
                  <a:pt x="570309" y="48815"/>
                  <a:pt x="1140619" y="97631"/>
                  <a:pt x="1485900" y="171450"/>
                </a:cubicBezTo>
                <a:cubicBezTo>
                  <a:pt x="1831181" y="245269"/>
                  <a:pt x="1951434" y="344090"/>
                  <a:pt x="2071688" y="44291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3201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403225" y="1536700"/>
            <a:ext cx="8585200" cy="48085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"1234"^^</a:t>
            </a:r>
            <a:r>
              <a:rPr lang="fr-FR" dirty="0" err="1" smtClean="0">
                <a:latin typeface="Calibri" panose="020F0502020204030204" pitchFamily="34" charset="0"/>
              </a:rPr>
              <a:t>xsd:double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littéraux RDF </a:t>
            </a:r>
            <a:r>
              <a:rPr lang="fr-FR" dirty="0" smtClean="0"/>
              <a:t>1.1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022818" y="4221962"/>
            <a:ext cx="3243449" cy="19532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98522" y="3464542"/>
            <a:ext cx="7617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325009" y="3378258"/>
            <a:ext cx="0" cy="1866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en arc 7"/>
          <p:cNvCxnSpPr>
            <a:stCxn id="9" idx="1"/>
          </p:cNvCxnSpPr>
          <p:nvPr/>
        </p:nvCxnSpPr>
        <p:spPr>
          <a:xfrm rot="10800000">
            <a:off x="1325009" y="3566331"/>
            <a:ext cx="1162810" cy="1312702"/>
          </a:xfrm>
          <a:prstGeom prst="curvedConnector2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487819" y="4725144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"1234"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	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204" y="4221088"/>
            <a:ext cx="143827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L2V(</a:t>
            </a:r>
            <a:r>
              <a:rPr lang="fr-FR" sz="1600" dirty="0" err="1">
                <a:latin typeface="Calibri" panose="020F0502020204030204" pitchFamily="34" charset="0"/>
              </a:rPr>
              <a:t>xsd:double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88530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L2V(</a:t>
            </a:r>
            <a:r>
              <a:rPr lang="fr-FR" sz="1400" dirty="0" err="1">
                <a:latin typeface="Calibri" panose="020F0502020204030204" pitchFamily="34" charset="0"/>
              </a:rPr>
              <a:t>xsd:double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)("1234"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 </a:t>
            </a:r>
            <a:endParaRPr lang="fr-FR" sz="1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9536" y="3743883"/>
            <a:ext cx="140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L(</a:t>
            </a:r>
            <a:r>
              <a:rPr lang="fr-FR" sz="1600" dirty="0" err="1">
                <a:latin typeface="Calibri" panose="020F0502020204030204" pitchFamily="34" charset="0"/>
              </a:rPr>
              <a:t>xsd:double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763147" y="4022333"/>
            <a:ext cx="598304" cy="35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099155" y="3121286"/>
            <a:ext cx="489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err="1" smtClean="0">
                <a:solidFill>
                  <a:prstClr val="black"/>
                </a:solidFill>
                <a:latin typeface="Calibri"/>
              </a:rPr>
              <a:t>reals</a:t>
            </a:r>
            <a:endParaRPr lang="fr-FR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91754" y="3463470"/>
            <a:ext cx="161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prstClr val="black"/>
                </a:solidFill>
                <a:latin typeface="Calibri"/>
              </a:rPr>
              <a:t>V(</a:t>
            </a:r>
            <a:r>
              <a:rPr lang="fr-FR" dirty="0" err="1">
                <a:latin typeface="Calibri" panose="020F0502020204030204" pitchFamily="34" charset="0"/>
              </a:rPr>
              <a:t>xsd:double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i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82752" y="2114550"/>
            <a:ext cx="4129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Le type de données </a:t>
            </a:r>
            <a:r>
              <a:rPr lang="fr-FR" sz="2400" dirty="0" err="1" smtClean="0">
                <a:latin typeface="Calibri" panose="020F0502020204030204" pitchFamily="34" charset="0"/>
              </a:rPr>
              <a:t>xsd:double</a:t>
            </a:r>
            <a:r>
              <a:rPr lang="fr-FR" sz="3200" i="1" baseline="30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</a:t>
            </a:r>
            <a:endParaRPr lang="fr-FR" sz="2400" dirty="0">
              <a:latin typeface="Calibri" panose="020F0502020204030204" pitchFamily="34" charset="0"/>
            </a:endParaRPr>
          </a:p>
        </p:txBody>
      </p:sp>
      <p:sp>
        <p:nvSpPr>
          <p:cNvPr id="25" name="Forme libre 24"/>
          <p:cNvSpPr/>
          <p:nvPr/>
        </p:nvSpPr>
        <p:spPr bwMode="auto">
          <a:xfrm>
            <a:off x="3131840" y="1843088"/>
            <a:ext cx="2071688" cy="442912"/>
          </a:xfrm>
          <a:custGeom>
            <a:avLst/>
            <a:gdLst>
              <a:gd name="connsiteX0" fmla="*/ 0 w 2071688"/>
              <a:gd name="connsiteY0" fmla="*/ 0 h 442912"/>
              <a:gd name="connsiteX1" fmla="*/ 1485900 w 2071688"/>
              <a:gd name="connsiteY1" fmla="*/ 171450 h 442912"/>
              <a:gd name="connsiteX2" fmla="*/ 2071688 w 2071688"/>
              <a:gd name="connsiteY2" fmla="*/ 442912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88" h="442912">
                <a:moveTo>
                  <a:pt x="0" y="0"/>
                </a:moveTo>
                <a:cubicBezTo>
                  <a:pt x="570309" y="48815"/>
                  <a:pt x="1140619" y="97631"/>
                  <a:pt x="1485900" y="171450"/>
                </a:cubicBezTo>
                <a:cubicBezTo>
                  <a:pt x="1831181" y="245269"/>
                  <a:pt x="1951434" y="344090"/>
                  <a:pt x="2071688" y="44291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948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littéraux RDF 1.1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022818" y="4221962"/>
            <a:ext cx="3243449" cy="19532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98522" y="3464542"/>
            <a:ext cx="7617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325009" y="3378258"/>
            <a:ext cx="0" cy="1866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277804" y="526573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libri"/>
              </a:rPr>
              <a:t>"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12.34e2"</a:t>
            </a:r>
            <a:endParaRPr lang="fr-FR" sz="1400" i="1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Connecteur en arc 7"/>
          <p:cNvCxnSpPr>
            <a:stCxn id="9" idx="1"/>
          </p:cNvCxnSpPr>
          <p:nvPr/>
        </p:nvCxnSpPr>
        <p:spPr>
          <a:xfrm rot="10800000">
            <a:off x="1325009" y="3566331"/>
            <a:ext cx="1162810" cy="1312702"/>
          </a:xfrm>
          <a:prstGeom prst="curvedConnector2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487819" y="4725144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"1234"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	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Connecteur en arc 9"/>
          <p:cNvCxnSpPr>
            <a:stCxn id="7" idx="1"/>
          </p:cNvCxnSpPr>
          <p:nvPr/>
        </p:nvCxnSpPr>
        <p:spPr>
          <a:xfrm rot="10800000">
            <a:off x="1325024" y="3564904"/>
            <a:ext cx="952780" cy="1854718"/>
          </a:xfrm>
          <a:prstGeom prst="curvedConnector2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7204" y="4221088"/>
            <a:ext cx="143827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L2V(</a:t>
            </a:r>
            <a:r>
              <a:rPr lang="fr-FR" sz="1600" dirty="0" err="1">
                <a:latin typeface="Calibri" panose="020F0502020204030204" pitchFamily="34" charset="0"/>
              </a:rPr>
              <a:t>xsd:double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88530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L2V(</a:t>
            </a:r>
            <a:r>
              <a:rPr lang="fr-FR" sz="1400" dirty="0" err="1">
                <a:latin typeface="Calibri" panose="020F0502020204030204" pitchFamily="34" charset="0"/>
              </a:rPr>
              <a:t>xsd:double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)("1234"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 </a:t>
            </a:r>
            <a:endParaRPr lang="fr-F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= L2V(</a:t>
            </a:r>
            <a:r>
              <a:rPr lang="fr-FR" sz="1400" dirty="0" err="1">
                <a:latin typeface="Calibri" panose="020F0502020204030204" pitchFamily="34" charset="0"/>
              </a:rPr>
              <a:t>xsd:double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)("12.34e2") 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9536" y="3743883"/>
            <a:ext cx="140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L(</a:t>
            </a:r>
            <a:r>
              <a:rPr lang="fr-FR" sz="1600" dirty="0" err="1">
                <a:latin typeface="Calibri" panose="020F0502020204030204" pitchFamily="34" charset="0"/>
              </a:rPr>
              <a:t>xsd:double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763147" y="4022333"/>
            <a:ext cx="598304" cy="35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099155" y="3121286"/>
            <a:ext cx="489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err="1" smtClean="0">
                <a:solidFill>
                  <a:prstClr val="black"/>
                </a:solidFill>
                <a:latin typeface="Calibri"/>
              </a:rPr>
              <a:t>reals</a:t>
            </a:r>
            <a:endParaRPr lang="fr-FR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91754" y="3463470"/>
            <a:ext cx="161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prstClr val="black"/>
                </a:solidFill>
                <a:latin typeface="Calibri"/>
              </a:rPr>
              <a:t>V(</a:t>
            </a:r>
            <a:r>
              <a:rPr lang="fr-FR" dirty="0" err="1">
                <a:latin typeface="Calibri" panose="020F0502020204030204" pitchFamily="34" charset="0"/>
              </a:rPr>
              <a:t>xsd:double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i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4" name="Forme libre 23"/>
          <p:cNvSpPr/>
          <p:nvPr/>
        </p:nvSpPr>
        <p:spPr bwMode="auto">
          <a:xfrm>
            <a:off x="3131840" y="1843088"/>
            <a:ext cx="2071688" cy="442912"/>
          </a:xfrm>
          <a:custGeom>
            <a:avLst/>
            <a:gdLst>
              <a:gd name="connsiteX0" fmla="*/ 0 w 2071688"/>
              <a:gd name="connsiteY0" fmla="*/ 0 h 442912"/>
              <a:gd name="connsiteX1" fmla="*/ 1485900 w 2071688"/>
              <a:gd name="connsiteY1" fmla="*/ 171450 h 442912"/>
              <a:gd name="connsiteX2" fmla="*/ 2071688 w 2071688"/>
              <a:gd name="connsiteY2" fmla="*/ 442912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88" h="442912">
                <a:moveTo>
                  <a:pt x="0" y="0"/>
                </a:moveTo>
                <a:cubicBezTo>
                  <a:pt x="570309" y="48815"/>
                  <a:pt x="1140619" y="97631"/>
                  <a:pt x="1485900" y="171450"/>
                </a:cubicBezTo>
                <a:cubicBezTo>
                  <a:pt x="1831181" y="245269"/>
                  <a:pt x="1951434" y="344090"/>
                  <a:pt x="2071688" y="44291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403225" y="1536700"/>
            <a:ext cx="8585200" cy="48085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"</a:t>
            </a:r>
            <a:r>
              <a:rPr lang="fr-FR" dirty="0">
                <a:latin typeface="Calibri" panose="020F0502020204030204" pitchFamily="34" charset="0"/>
              </a:rPr>
              <a:t>1234</a:t>
            </a:r>
            <a:r>
              <a:rPr lang="fr-FR" dirty="0" smtClean="0">
                <a:latin typeface="Calibri" panose="020F0502020204030204" pitchFamily="34" charset="0"/>
              </a:rPr>
              <a:t>"^^</a:t>
            </a:r>
            <a:r>
              <a:rPr lang="fr-FR" dirty="0" err="1" smtClean="0">
                <a:latin typeface="Calibri" panose="020F0502020204030204" pitchFamily="34" charset="0"/>
              </a:rPr>
              <a:t>xsd:double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82752" y="2114550"/>
            <a:ext cx="4129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Le type de données </a:t>
            </a:r>
            <a:r>
              <a:rPr lang="fr-FR" sz="2400" dirty="0" err="1" smtClean="0">
                <a:latin typeface="Calibri" panose="020F0502020204030204" pitchFamily="34" charset="0"/>
              </a:rPr>
              <a:t>xsd:double</a:t>
            </a:r>
            <a:r>
              <a:rPr lang="fr-FR" sz="3200" i="1" baseline="30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928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403225" y="1536700"/>
            <a:ext cx="8585200" cy="48085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"</a:t>
            </a:r>
            <a:r>
              <a:rPr lang="fr-FR" dirty="0">
                <a:latin typeface="Calibri" panose="020F0502020204030204" pitchFamily="34" charset="0"/>
              </a:rPr>
              <a:t>1234</a:t>
            </a:r>
            <a:r>
              <a:rPr lang="fr-FR" dirty="0" smtClean="0">
                <a:latin typeface="Calibri" panose="020F0502020204030204" pitchFamily="34" charset="0"/>
              </a:rPr>
              <a:t>"^^</a:t>
            </a:r>
            <a:r>
              <a:rPr lang="fr-FR" dirty="0" err="1" smtClean="0">
                <a:latin typeface="Calibri" panose="020F0502020204030204" pitchFamily="34" charset="0"/>
              </a:rPr>
              <a:t>xsd:double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littéraux </a:t>
            </a:r>
            <a:r>
              <a:rPr lang="fr-FR" dirty="0" smtClean="0"/>
              <a:t>dans SPARQL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022818" y="4221962"/>
            <a:ext cx="3243449" cy="19532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98522" y="3464542"/>
            <a:ext cx="7617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325009" y="3378258"/>
            <a:ext cx="0" cy="1866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en arc 7"/>
          <p:cNvCxnSpPr>
            <a:stCxn id="9" idx="1"/>
          </p:cNvCxnSpPr>
          <p:nvPr/>
        </p:nvCxnSpPr>
        <p:spPr>
          <a:xfrm rot="10800000">
            <a:off x="1325009" y="3566331"/>
            <a:ext cx="1162810" cy="1312702"/>
          </a:xfrm>
          <a:prstGeom prst="curvedConnector2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487819" y="4725144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"1234"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	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99695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L2V(</a:t>
            </a:r>
            <a:r>
              <a:rPr lang="fr-FR" sz="1400" dirty="0" err="1">
                <a:latin typeface="Calibri" panose="020F0502020204030204" pitchFamily="34" charset="0"/>
              </a:rPr>
              <a:t>xsd:double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)("1234" 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9536" y="3743883"/>
            <a:ext cx="140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L(</a:t>
            </a:r>
            <a:r>
              <a:rPr lang="fr-FR" sz="1600" dirty="0" err="1">
                <a:latin typeface="Calibri" panose="020F0502020204030204" pitchFamily="34" charset="0"/>
              </a:rPr>
              <a:t>xsd:double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763147" y="4022333"/>
            <a:ext cx="598304" cy="35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099155" y="3121286"/>
            <a:ext cx="489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err="1" smtClean="0">
                <a:solidFill>
                  <a:prstClr val="black"/>
                </a:solidFill>
                <a:latin typeface="Calibri"/>
              </a:rPr>
              <a:t>reals</a:t>
            </a:r>
            <a:endParaRPr lang="fr-FR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91754" y="3463470"/>
            <a:ext cx="161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prstClr val="black"/>
                </a:solidFill>
                <a:latin typeface="Calibri"/>
              </a:rPr>
              <a:t>V(</a:t>
            </a:r>
            <a:r>
              <a:rPr lang="fr-FR" dirty="0" err="1">
                <a:latin typeface="Calibri" panose="020F0502020204030204" pitchFamily="34" charset="0"/>
              </a:rPr>
              <a:t>xsd:double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i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4" name="Forme libre 23"/>
          <p:cNvSpPr/>
          <p:nvPr/>
        </p:nvSpPr>
        <p:spPr bwMode="auto">
          <a:xfrm>
            <a:off x="3131840" y="1843088"/>
            <a:ext cx="2071688" cy="442912"/>
          </a:xfrm>
          <a:custGeom>
            <a:avLst/>
            <a:gdLst>
              <a:gd name="connsiteX0" fmla="*/ 0 w 2071688"/>
              <a:gd name="connsiteY0" fmla="*/ 0 h 442912"/>
              <a:gd name="connsiteX1" fmla="*/ 1485900 w 2071688"/>
              <a:gd name="connsiteY1" fmla="*/ 171450 h 442912"/>
              <a:gd name="connsiteX2" fmla="*/ 2071688 w 2071688"/>
              <a:gd name="connsiteY2" fmla="*/ 442912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88" h="442912">
                <a:moveTo>
                  <a:pt x="0" y="0"/>
                </a:moveTo>
                <a:cubicBezTo>
                  <a:pt x="570309" y="48815"/>
                  <a:pt x="1140619" y="97631"/>
                  <a:pt x="1485900" y="171450"/>
                </a:cubicBezTo>
                <a:cubicBezTo>
                  <a:pt x="1831181" y="245269"/>
                  <a:pt x="1951434" y="344090"/>
                  <a:pt x="2071688" y="44291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93837" y="4879033"/>
            <a:ext cx="866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"2000"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6" name="Connecteur en arc 25"/>
          <p:cNvCxnSpPr>
            <a:stCxn id="22" idx="3"/>
          </p:cNvCxnSpPr>
          <p:nvPr/>
        </p:nvCxnSpPr>
        <p:spPr>
          <a:xfrm flipV="1">
            <a:off x="4860032" y="3648138"/>
            <a:ext cx="648072" cy="1384784"/>
          </a:xfrm>
          <a:prstGeom prst="curvedConnector2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508104" y="3356992"/>
            <a:ext cx="0" cy="1866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067944" y="2996952"/>
            <a:ext cx="2192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L2V(</a:t>
            </a:r>
            <a:r>
              <a:rPr lang="fr-FR" sz="1400" dirty="0" err="1">
                <a:latin typeface="Calibri" panose="020F0502020204030204" pitchFamily="34" charset="0"/>
              </a:rPr>
              <a:t>xsd:double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)("2000"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 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482752" y="2114550"/>
            <a:ext cx="4129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Le type de données </a:t>
            </a:r>
            <a:r>
              <a:rPr lang="fr-FR" sz="2400" dirty="0" err="1" smtClean="0">
                <a:latin typeface="Calibri" panose="020F0502020204030204" pitchFamily="34" charset="0"/>
              </a:rPr>
              <a:t>xsd:double</a:t>
            </a:r>
            <a:r>
              <a:rPr lang="fr-FR" sz="3200" i="1" baseline="30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955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Reconnaissance des </a:t>
            </a:r>
            <a:r>
              <a:rPr lang="fr-FR" dirty="0" smtClean="0"/>
              <a:t>types de données par les moteurs RDF et SPARQL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225" y="1484784"/>
            <a:ext cx="8585200" cy="4808538"/>
          </a:xfrm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Les moteurs reconnaissent un ensemble fixé de  types de données</a:t>
            </a:r>
            <a:endParaRPr lang="fr-FR" dirty="0" smtClean="0">
              <a:latin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Principalement </a:t>
            </a:r>
            <a:r>
              <a:rPr lang="fr-FR" dirty="0" smtClean="0">
                <a:latin typeface="Calibri" panose="020F0502020204030204" pitchFamily="34" charset="0"/>
              </a:rPr>
              <a:t>les </a:t>
            </a:r>
            <a:r>
              <a:rPr lang="fr-FR" dirty="0">
                <a:latin typeface="Calibri" panose="020F0502020204030204" pitchFamily="34" charset="0"/>
              </a:rPr>
              <a:t>types de données XSD </a:t>
            </a:r>
            <a:endParaRPr lang="fr-FR" dirty="0">
              <a:latin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Dépend des implémentations</a:t>
            </a:r>
            <a:endParaRPr lang="fr-F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Les nouveaux types de données?</a:t>
            </a:r>
            <a:endParaRPr lang="fr-FR" dirty="0" smtClean="0">
              <a:latin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peu de types de données personnalisés sur le web des données</a:t>
            </a:r>
            <a:endParaRPr lang="fr-FR" dirty="0" smtClean="0">
              <a:latin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des moteurs </a:t>
            </a:r>
            <a:r>
              <a:rPr lang="fr-FR" dirty="0" smtClean="0">
                <a:latin typeface="Calibri" panose="020F0502020204030204" pitchFamily="34" charset="0"/>
              </a:rPr>
              <a:t>ont des points d’extension spécifiques à leur </a:t>
            </a:r>
            <a:r>
              <a:rPr lang="fr-FR" dirty="0" err="1" smtClean="0">
                <a:latin typeface="Calibri" panose="020F0502020204030204" pitchFamily="34" charset="0"/>
              </a:rPr>
              <a:t>implem</a:t>
            </a:r>
            <a:endParaRPr lang="fr-FR" dirty="0" smtClean="0">
              <a:latin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de nouveaux types de données font surface</a:t>
            </a:r>
            <a:endParaRPr lang="fr-FR" dirty="0" smtClean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251520" y="4653136"/>
            <a:ext cx="88924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sz="1800" kern="0" dirty="0">
                <a:latin typeface="Calibri" panose="020F0502020204030204" pitchFamily="34" charset="0"/>
              </a:rPr>
              <a:t>"LINESTRING(0 0, 1 1, 1 2, 2 2</a:t>
            </a:r>
            <a:r>
              <a:rPr lang="fr-FR" sz="1800" kern="0" dirty="0" smtClean="0">
                <a:latin typeface="Calibri" panose="020F0502020204030204" pitchFamily="34" charset="0"/>
              </a:rPr>
              <a:t>)"^^&lt;</a:t>
            </a:r>
            <a:r>
              <a:rPr lang="fr-FR" sz="1800" dirty="0" smtClean="0"/>
              <a:t>http</a:t>
            </a:r>
            <a:r>
              <a:rPr lang="fr-FR" sz="1800" dirty="0"/>
              <a:t>://</a:t>
            </a:r>
            <a:r>
              <a:rPr lang="fr-FR" sz="1800" dirty="0" smtClean="0"/>
              <a:t>www.opengis.net/ont/geosparql#</a:t>
            </a:r>
            <a:r>
              <a:rPr lang="fr-FR" sz="1800" kern="0" dirty="0" smtClean="0">
                <a:latin typeface="Calibri" panose="020F0502020204030204" pitchFamily="34" charset="0"/>
              </a:rPr>
              <a:t>wktLiteral&gt;</a:t>
            </a:r>
            <a:endParaRPr lang="fr-FR" sz="1800" kern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800" kern="0" dirty="0" smtClean="0">
                <a:latin typeface="Calibri" panose="020F0502020204030204" pitchFamily="34" charset="0"/>
              </a:rPr>
              <a:t>"Point(</a:t>
            </a:r>
            <a:r>
              <a:rPr lang="fr-FR" sz="1800" kern="0" dirty="0">
                <a:latin typeface="Calibri" panose="020F0502020204030204" pitchFamily="34" charset="0"/>
              </a:rPr>
              <a:t>33.95 -83.38</a:t>
            </a:r>
            <a:r>
              <a:rPr lang="fr-FR" sz="1800" kern="0" dirty="0" smtClean="0">
                <a:latin typeface="Calibri" panose="020F0502020204030204" pitchFamily="34" charset="0"/>
              </a:rPr>
              <a:t>)"^^</a:t>
            </a:r>
            <a:r>
              <a:rPr lang="fr-FR" sz="1800" kern="0" dirty="0">
                <a:latin typeface="Calibri" panose="020F0502020204030204" pitchFamily="34" charset="0"/>
              </a:rPr>
              <a:t>&lt;</a:t>
            </a:r>
            <a:r>
              <a:rPr lang="fr-FR" sz="1800" dirty="0"/>
              <a:t>http://www.opengis.net/ont/geosparql#</a:t>
            </a:r>
            <a:r>
              <a:rPr lang="fr-FR" sz="1800" kern="0" dirty="0">
                <a:latin typeface="Calibri" panose="020F0502020204030204" pitchFamily="34" charset="0"/>
              </a:rPr>
              <a:t>wktLiteral&gt;</a:t>
            </a:r>
          </a:p>
          <a:p>
            <a:pPr marL="0" indent="0">
              <a:buFontTx/>
              <a:buNone/>
            </a:pPr>
            <a:endParaRPr lang="fr-FR" sz="1800" kern="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fr-FR" sz="1800" kern="0" dirty="0" smtClean="0">
                <a:latin typeface="Calibri" panose="020F0502020204030204" pitchFamily="34" charset="0"/>
              </a:rPr>
              <a:t>"&lt;http://www.opengis.net/def/crs/EPSG/0/4326&gt; Point(33.95 -83.38)"^^</a:t>
            </a:r>
            <a:r>
              <a:rPr lang="fr-FR" sz="1800" kern="0" dirty="0" err="1" smtClean="0">
                <a:latin typeface="Calibri" panose="020F0502020204030204" pitchFamily="34" charset="0"/>
              </a:rPr>
              <a:t>geo:wktLiteral</a:t>
            </a:r>
            <a:endParaRPr lang="fr-FR" sz="1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103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1">
  <a:themeElements>
    <a:clrScheme name="ITEA 2 PP template 2">
      <a:dk1>
        <a:srgbClr val="000000"/>
      </a:dk1>
      <a:lt1>
        <a:srgbClr val="FFFFFF"/>
      </a:lt1>
      <a:dk2>
        <a:srgbClr val="CCFFCC"/>
      </a:dk2>
      <a:lt2>
        <a:srgbClr val="CCFFFF"/>
      </a:lt2>
      <a:accent1>
        <a:srgbClr val="070080"/>
      </a:accent1>
      <a:accent2>
        <a:srgbClr val="DD0806"/>
      </a:accent2>
      <a:accent3>
        <a:srgbClr val="FFFFFF"/>
      </a:accent3>
      <a:accent4>
        <a:srgbClr val="000000"/>
      </a:accent4>
      <a:accent5>
        <a:srgbClr val="AAAAC0"/>
      </a:accent5>
      <a:accent6>
        <a:srgbClr val="C80605"/>
      </a:accent6>
      <a:hlink>
        <a:srgbClr val="009900"/>
      </a:hlink>
      <a:folHlink>
        <a:srgbClr val="646464"/>
      </a:folHlink>
    </a:clrScheme>
    <a:fontScheme name="ITEA 2 PP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EA 2 PP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A 2 PP template 2">
        <a:dk1>
          <a:srgbClr val="000000"/>
        </a:dk1>
        <a:lt1>
          <a:srgbClr val="FFFFFF"/>
        </a:lt1>
        <a:dk2>
          <a:srgbClr val="CCFFCC"/>
        </a:dk2>
        <a:lt2>
          <a:srgbClr val="CCFFFF"/>
        </a:lt2>
        <a:accent1>
          <a:srgbClr val="070080"/>
        </a:accent1>
        <a:accent2>
          <a:srgbClr val="DD0806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C80605"/>
        </a:accent6>
        <a:hlink>
          <a:srgbClr val="009900"/>
        </a:hlink>
        <a:folHlink>
          <a:srgbClr val="64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TEA 3 PowerPoint template_small">
  <a:themeElements>
    <a:clrScheme name="ITEA Office">
      <a:dk1>
        <a:sysClr val="windowText" lastClr="000000"/>
      </a:dk1>
      <a:lt1>
        <a:sysClr val="window" lastClr="FFFFFF"/>
      </a:lt1>
      <a:dk2>
        <a:srgbClr val="F36F21"/>
      </a:dk2>
      <a:lt2>
        <a:srgbClr val="EEECE1"/>
      </a:lt2>
      <a:accent1>
        <a:srgbClr val="00A651"/>
      </a:accent1>
      <a:accent2>
        <a:srgbClr val="7F7F7F"/>
      </a:accent2>
      <a:accent3>
        <a:srgbClr val="F36F21"/>
      </a:accent3>
      <a:accent4>
        <a:srgbClr val="FBDC57"/>
      </a:accent4>
      <a:accent5>
        <a:srgbClr val="73C052"/>
      </a:accent5>
      <a:accent6>
        <a:srgbClr val="2484C6"/>
      </a:accent6>
      <a:hlink>
        <a:srgbClr val="00A651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1674</TotalTime>
  <Words>1330</Words>
  <Application>Microsoft Office PowerPoint</Application>
  <PresentationFormat>Affichage à l'écran (4:3)</PresentationFormat>
  <Paragraphs>285</Paragraphs>
  <Slides>28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Bookman Old Style</vt:lpstr>
      <vt:lpstr>Calibri</vt:lpstr>
      <vt:lpstr>Courier New</vt:lpstr>
      <vt:lpstr>Wingdings</vt:lpstr>
      <vt:lpstr>Thème1</vt:lpstr>
      <vt:lpstr>Thème Office</vt:lpstr>
      <vt:lpstr>ITEA 3 PowerPoint template_small</vt:lpstr>
      <vt:lpstr>Support uniforme de types de données personnalisés dans RDF et SPARQL</vt:lpstr>
      <vt:lpstr>IRIs, Nœuds anonymes et littéraux dans le web des données</vt:lpstr>
      <vt:lpstr>Questions</vt:lpstr>
      <vt:lpstr>Questions</vt:lpstr>
      <vt:lpstr>Les littéraux RDF 1.1</vt:lpstr>
      <vt:lpstr>Les littéraux RDF 1.1</vt:lpstr>
      <vt:lpstr>Les littéraux RDF 1.1</vt:lpstr>
      <vt:lpstr>Les littéraux dans SPARQL</vt:lpstr>
      <vt:lpstr>Reconnaissance des types de données par les moteurs RDF et SPARQL</vt:lpstr>
      <vt:lpstr>Reconnaissance à la volée de nouveaux types de données ?</vt:lpstr>
      <vt:lpstr>La définition du type de données ?</vt:lpstr>
      <vt:lpstr>La définition du type de données ?</vt:lpstr>
      <vt:lpstr>Support des types de données personnalisés arbitrairement complexes</vt:lpstr>
      <vt:lpstr>Spécification</vt:lpstr>
      <vt:lpstr>Publication d’un type de données personnalisé simple</vt:lpstr>
      <vt:lpstr>Expérimentation</vt:lpstr>
      <vt:lpstr>Expérimentation - Datasets</vt:lpstr>
      <vt:lpstr>Temps de chargement,   </vt:lpstr>
      <vt:lpstr>Présentation PowerPoint</vt:lpstr>
      <vt:lpstr>Conclusions</vt:lpstr>
      <vt:lpstr>Perspectives</vt:lpstr>
      <vt:lpstr>Supporting Arbitrary Custom Datatypes in RDF and SPARQL</vt:lpstr>
      <vt:lpstr>Temps de chargement</vt:lpstr>
      <vt:lpstr>Queries</vt:lpstr>
      <vt:lpstr>Queries</vt:lpstr>
      <vt:lpstr>Queries</vt:lpstr>
      <vt:lpstr>Querying time</vt:lpstr>
      <vt:lpstr>Querying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LEFRANCOIS Maxime</dc:creator>
  <cp:lastModifiedBy>LEFRANCOIS Maxime</cp:lastModifiedBy>
  <cp:revision>70</cp:revision>
  <dcterms:created xsi:type="dcterms:W3CDTF">2016-05-30T08:11:06Z</dcterms:created>
  <dcterms:modified xsi:type="dcterms:W3CDTF">2017-01-27T10:02:49Z</dcterms:modified>
</cp:coreProperties>
</file>